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68" r:id="rId5"/>
    <p:sldId id="267" r:id="rId6"/>
    <p:sldId id="262" r:id="rId7"/>
    <p:sldId id="261" r:id="rId8"/>
    <p:sldId id="269" r:id="rId9"/>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ooper Hewitt Heavy" panose="020B0604020202020204" charset="0"/>
      <p:regular r:id="rId15"/>
    </p:embeddedFont>
    <p:embeddedFont>
      <p:font typeface="Franklin Gothic Heavy" panose="020B0903020102020204" pitchFamily="34" charset="0"/>
      <p:regular r:id="rId16"/>
      <p:italic r:id="rId17"/>
    </p:embeddedFont>
    <p:embeddedFont>
      <p:font typeface="Montserrat" panose="00000500000000000000" pitchFamily="2" charset="0"/>
      <p:regular r:id="rId18"/>
      <p:bold r:id="rId19"/>
      <p:italic r:id="rId20"/>
      <p:boldItalic r:id="rId21"/>
    </p:embeddedFont>
    <p:embeddedFont>
      <p:font typeface="Montserrat Bold" panose="00000800000000000000"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38" autoAdjust="0"/>
  </p:normalViewPr>
  <p:slideViewPr>
    <p:cSldViewPr>
      <p:cViewPr varScale="1">
        <p:scale>
          <a:sx n="67" d="100"/>
          <a:sy n="67" d="100"/>
        </p:scale>
        <p:origin x="186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E60D2-72B0-4128-A32F-8B627536DDA8}" type="datetimeFigureOut">
              <a:rPr lang="en-IN" smtClean="0"/>
              <a:t>05-11-2023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478AA-E06E-41A4-99A5-8BDD86F05BFD}" type="slidenum">
              <a:rPr lang="en-IN" smtClean="0"/>
              <a:t>‹#›</a:t>
            </a:fld>
            <a:endParaRPr lang="en-IN"/>
          </a:p>
        </p:txBody>
      </p:sp>
    </p:spTree>
    <p:extLst>
      <p:ext uri="{BB962C8B-B14F-4D97-AF65-F5344CB8AC3E}">
        <p14:creationId xmlns:p14="http://schemas.microsoft.com/office/powerpoint/2010/main" val="2552204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A3478AA-E06E-41A4-99A5-8BDD86F05BFD}" type="slidenum">
              <a:rPr lang="en-IN" smtClean="0"/>
              <a:t>1</a:t>
            </a:fld>
            <a:endParaRPr lang="en-IN"/>
          </a:p>
        </p:txBody>
      </p:sp>
    </p:spTree>
    <p:extLst>
      <p:ext uri="{BB962C8B-B14F-4D97-AF65-F5344CB8AC3E}">
        <p14:creationId xmlns:p14="http://schemas.microsoft.com/office/powerpoint/2010/main" val="135841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A3478AA-E06E-41A4-99A5-8BDD86F05BFD}" type="slidenum">
              <a:rPr lang="en-IN" smtClean="0"/>
              <a:t>5</a:t>
            </a:fld>
            <a:endParaRPr lang="en-IN"/>
          </a:p>
        </p:txBody>
      </p:sp>
    </p:spTree>
    <p:extLst>
      <p:ext uri="{BB962C8B-B14F-4D97-AF65-F5344CB8AC3E}">
        <p14:creationId xmlns:p14="http://schemas.microsoft.com/office/powerpoint/2010/main" val="111894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sv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0.sv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9.png"/><Relationship Id="rId16"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7.sv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B626"/>
        </a:solidFill>
        <a:effectLst/>
      </p:bgPr>
    </p:bg>
    <p:spTree>
      <p:nvGrpSpPr>
        <p:cNvPr id="1" name=""/>
        <p:cNvGrpSpPr/>
        <p:nvPr/>
      </p:nvGrpSpPr>
      <p:grpSpPr>
        <a:xfrm>
          <a:off x="0" y="0"/>
          <a:ext cx="0" cy="0"/>
          <a:chOff x="0" y="0"/>
          <a:chExt cx="0" cy="0"/>
        </a:xfrm>
      </p:grpSpPr>
      <p:sp>
        <p:nvSpPr>
          <p:cNvPr id="5" name="Freeform 5"/>
          <p:cNvSpPr/>
          <p:nvPr/>
        </p:nvSpPr>
        <p:spPr>
          <a:xfrm rot="5400000">
            <a:off x="14636668" y="-151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Freeform 2"/>
          <p:cNvSpPr/>
          <p:nvPr/>
        </p:nvSpPr>
        <p:spPr>
          <a:xfrm rot="-9237351">
            <a:off x="-8109482" y="-3531267"/>
            <a:ext cx="20147551" cy="15966934"/>
          </a:xfrm>
          <a:custGeom>
            <a:avLst/>
            <a:gdLst/>
            <a:ahLst/>
            <a:cxnLst/>
            <a:rect l="l" t="t" r="r" b="b"/>
            <a:pathLst>
              <a:path w="20147551" h="15966934">
                <a:moveTo>
                  <a:pt x="0" y="0"/>
                </a:moveTo>
                <a:lnTo>
                  <a:pt x="20147550" y="0"/>
                </a:lnTo>
                <a:lnTo>
                  <a:pt x="20147550" y="15966934"/>
                </a:lnTo>
                <a:lnTo>
                  <a:pt x="0" y="159669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4" name="Freeform 4"/>
          <p:cNvSpPr/>
          <p:nvPr/>
        </p:nvSpPr>
        <p:spPr>
          <a:xfrm flipH="1">
            <a:off x="8456218" y="2210298"/>
            <a:ext cx="8955482" cy="7391400"/>
          </a:xfrm>
          <a:custGeom>
            <a:avLst/>
            <a:gdLst/>
            <a:ahLst/>
            <a:cxnLst/>
            <a:rect l="l" t="t" r="r" b="b"/>
            <a:pathLst>
              <a:path w="9566557" h="7726426">
                <a:moveTo>
                  <a:pt x="9566557" y="0"/>
                </a:moveTo>
                <a:lnTo>
                  <a:pt x="0" y="0"/>
                </a:lnTo>
                <a:lnTo>
                  <a:pt x="0" y="7726426"/>
                </a:lnTo>
                <a:lnTo>
                  <a:pt x="9566557" y="7726426"/>
                </a:lnTo>
                <a:lnTo>
                  <a:pt x="9566557" y="0"/>
                </a:lnTo>
                <a:close/>
              </a:path>
            </a:pathLst>
          </a:custGeom>
          <a:blipFill>
            <a:blip r:embed="rId7"/>
            <a:stretch>
              <a:fillRect/>
            </a:stretch>
          </a:blipFill>
        </p:spPr>
      </p:sp>
      <p:grpSp>
        <p:nvGrpSpPr>
          <p:cNvPr id="6" name="Group 6"/>
          <p:cNvGrpSpPr>
            <a:grpSpLocks noChangeAspect="1"/>
          </p:cNvGrpSpPr>
          <p:nvPr/>
        </p:nvGrpSpPr>
        <p:grpSpPr>
          <a:xfrm>
            <a:off x="-643412" y="6588581"/>
            <a:ext cx="4531919" cy="4531919"/>
            <a:chOff x="0" y="0"/>
            <a:chExt cx="2787650" cy="2787650"/>
          </a:xfrm>
        </p:grpSpPr>
        <p:sp>
          <p:nvSpPr>
            <p:cNvPr id="7" name="Freeform 7"/>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6A400">
                <a:alpha val="60000"/>
              </a:srgbClr>
            </a:solidFill>
          </p:spPr>
        </p:sp>
      </p:grpSp>
      <p:sp>
        <p:nvSpPr>
          <p:cNvPr id="8" name="TextBox 8"/>
          <p:cNvSpPr txBox="1"/>
          <p:nvPr/>
        </p:nvSpPr>
        <p:spPr>
          <a:xfrm>
            <a:off x="912419" y="4032198"/>
            <a:ext cx="5867400" cy="2006190"/>
          </a:xfrm>
          <a:prstGeom prst="rect">
            <a:avLst/>
          </a:prstGeom>
        </p:spPr>
        <p:txBody>
          <a:bodyPr wrap="square" lIns="0" tIns="0" rIns="0" bIns="0" rtlCol="0" anchor="t">
            <a:spAutoFit/>
          </a:bodyPr>
          <a:lstStyle/>
          <a:p>
            <a:pPr algn="ctr">
              <a:lnSpc>
                <a:spcPts val="18199"/>
              </a:lnSpc>
              <a:spcBef>
                <a:spcPct val="0"/>
              </a:spcBef>
            </a:pPr>
            <a:r>
              <a:rPr lang="en-US" sz="7200" dirty="0">
                <a:solidFill>
                  <a:srgbClr val="FEB626"/>
                </a:solidFill>
                <a:latin typeface="Cooper Hewitt Heavy"/>
              </a:rPr>
              <a:t>Team - Fluked</a:t>
            </a:r>
          </a:p>
        </p:txBody>
      </p:sp>
      <p:sp>
        <p:nvSpPr>
          <p:cNvPr id="10" name="TextBox 9">
            <a:extLst>
              <a:ext uri="{FF2B5EF4-FFF2-40B4-BE49-F238E27FC236}">
                <a16:creationId xmlns:a16="http://schemas.microsoft.com/office/drawing/2014/main" id="{FFFB6844-9BE2-D0B4-6A5D-84408AA5BB2D}"/>
              </a:ext>
            </a:extLst>
          </p:cNvPr>
          <p:cNvSpPr txBox="1"/>
          <p:nvPr/>
        </p:nvSpPr>
        <p:spPr>
          <a:xfrm>
            <a:off x="876300" y="2363055"/>
            <a:ext cx="9795988" cy="2123658"/>
          </a:xfrm>
          <a:prstGeom prst="rect">
            <a:avLst/>
          </a:prstGeom>
          <a:noFill/>
        </p:spPr>
        <p:txBody>
          <a:bodyPr wrap="square" rtlCol="0">
            <a:spAutoFit/>
          </a:bodyPr>
          <a:lstStyle/>
          <a:p>
            <a:r>
              <a:rPr lang="en-IN" sz="6600" dirty="0">
                <a:latin typeface="Cooper Hewitt Heavy" panose="020B0604020202020204" charset="0"/>
                <a:ea typeface="Cooper Hewitt Heavy" panose="020B0604020202020204" charset="0"/>
              </a:rPr>
              <a:t>API to Detect Dangerous Areas and Alert user </a:t>
            </a:r>
          </a:p>
        </p:txBody>
      </p:sp>
      <p:sp>
        <p:nvSpPr>
          <p:cNvPr id="9" name="TextBox 9"/>
          <p:cNvSpPr txBox="1"/>
          <p:nvPr/>
        </p:nvSpPr>
        <p:spPr>
          <a:xfrm>
            <a:off x="414500" y="1432459"/>
            <a:ext cx="6453188" cy="518732"/>
          </a:xfrm>
          <a:prstGeom prst="rect">
            <a:avLst/>
          </a:prstGeom>
        </p:spPr>
        <p:txBody>
          <a:bodyPr wrap="square" lIns="0" tIns="0" rIns="0" bIns="0" rtlCol="0" anchor="t">
            <a:spAutoFit/>
          </a:bodyPr>
          <a:lstStyle/>
          <a:p>
            <a:pPr algn="ctr">
              <a:lnSpc>
                <a:spcPts val="3359"/>
              </a:lnSpc>
              <a:spcBef>
                <a:spcPct val="0"/>
              </a:spcBef>
            </a:pPr>
            <a:r>
              <a:rPr lang="en-US" sz="6500" dirty="0">
                <a:solidFill>
                  <a:srgbClr val="FEB626"/>
                </a:solidFill>
                <a:latin typeface="Franklin Gothic Heavy" panose="020B0903020102020204" pitchFamily="34" charset="0"/>
                <a:cs typeface="Aharoni" panose="02010803020104030203" pitchFamily="2" charset="-79"/>
              </a:rPr>
              <a:t>Hackout-2023</a:t>
            </a:r>
          </a:p>
        </p:txBody>
      </p:sp>
      <p:sp>
        <p:nvSpPr>
          <p:cNvPr id="17" name="TextBox 16">
            <a:extLst>
              <a:ext uri="{FF2B5EF4-FFF2-40B4-BE49-F238E27FC236}">
                <a16:creationId xmlns:a16="http://schemas.microsoft.com/office/drawing/2014/main" id="{65115BA4-71E7-8A72-5588-5ABD2E8F8D5C}"/>
              </a:ext>
            </a:extLst>
          </p:cNvPr>
          <p:cNvSpPr txBox="1"/>
          <p:nvPr/>
        </p:nvSpPr>
        <p:spPr>
          <a:xfrm>
            <a:off x="4513860" y="6438900"/>
            <a:ext cx="4531918" cy="2246769"/>
          </a:xfrm>
          <a:prstGeom prst="rect">
            <a:avLst/>
          </a:prstGeom>
          <a:noFill/>
        </p:spPr>
        <p:txBody>
          <a:bodyPr wrap="square" rtlCol="0">
            <a:spAutoFit/>
          </a:bodyPr>
          <a:lstStyle/>
          <a:p>
            <a:r>
              <a:rPr lang="en-IN" sz="2800" spc="109" dirty="0">
                <a:solidFill>
                  <a:srgbClr val="191919"/>
                </a:solidFill>
                <a:latin typeface="Cooper Hewitt Heavy Bold"/>
              </a:rPr>
              <a:t>Team members:-</a:t>
            </a:r>
          </a:p>
          <a:p>
            <a:r>
              <a:rPr lang="en-IN" sz="2800" spc="109" dirty="0">
                <a:solidFill>
                  <a:srgbClr val="191919"/>
                </a:solidFill>
                <a:latin typeface="Montserrat"/>
              </a:rPr>
              <a:t>Harshit Chaudhary</a:t>
            </a:r>
          </a:p>
          <a:p>
            <a:r>
              <a:rPr lang="en-IN" sz="2800" spc="109" dirty="0">
                <a:solidFill>
                  <a:srgbClr val="191919"/>
                </a:solidFill>
                <a:latin typeface="Montserrat"/>
              </a:rPr>
              <a:t>Sanyam Jindal</a:t>
            </a:r>
          </a:p>
          <a:p>
            <a:r>
              <a:rPr lang="en-IN" sz="2800" spc="109" dirty="0" err="1">
                <a:solidFill>
                  <a:srgbClr val="191919"/>
                </a:solidFill>
                <a:latin typeface="Montserrat"/>
              </a:rPr>
              <a:t>Samayank</a:t>
            </a:r>
            <a:r>
              <a:rPr lang="en-IN" sz="2800" spc="109" dirty="0">
                <a:solidFill>
                  <a:srgbClr val="191919"/>
                </a:solidFill>
                <a:latin typeface="Montserrat"/>
              </a:rPr>
              <a:t> Goel</a:t>
            </a:r>
          </a:p>
          <a:p>
            <a:r>
              <a:rPr lang="en-IN" sz="2800" spc="109" dirty="0" err="1">
                <a:solidFill>
                  <a:srgbClr val="191919"/>
                </a:solidFill>
                <a:latin typeface="Montserrat"/>
              </a:rPr>
              <a:t>Simarpreet</a:t>
            </a:r>
            <a:r>
              <a:rPr lang="en-IN" sz="2800" spc="109" dirty="0">
                <a:solidFill>
                  <a:srgbClr val="191919"/>
                </a:solidFill>
                <a:latin typeface="Montserrat"/>
              </a:rPr>
              <a:t> Singh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EDEB"/>
        </a:solidFill>
        <a:effectLst/>
      </p:bgPr>
    </p:bg>
    <p:spTree>
      <p:nvGrpSpPr>
        <p:cNvPr id="1" name=""/>
        <p:cNvGrpSpPr/>
        <p:nvPr/>
      </p:nvGrpSpPr>
      <p:grpSpPr>
        <a:xfrm>
          <a:off x="0" y="0"/>
          <a:ext cx="0" cy="0"/>
          <a:chOff x="0" y="0"/>
          <a:chExt cx="0" cy="0"/>
        </a:xfrm>
      </p:grpSpPr>
      <p:sp>
        <p:nvSpPr>
          <p:cNvPr id="2" name="Freeform 2"/>
          <p:cNvSpPr/>
          <p:nvPr/>
        </p:nvSpPr>
        <p:spPr>
          <a:xfrm rot="-9237351">
            <a:off x="-10290039" y="2074625"/>
            <a:ext cx="20147551" cy="15966934"/>
          </a:xfrm>
          <a:custGeom>
            <a:avLst/>
            <a:gdLst/>
            <a:ahLst/>
            <a:cxnLst/>
            <a:rect l="l" t="t" r="r" b="b"/>
            <a:pathLst>
              <a:path w="20147551" h="15966934">
                <a:moveTo>
                  <a:pt x="0" y="0"/>
                </a:moveTo>
                <a:lnTo>
                  <a:pt x="20147550" y="0"/>
                </a:lnTo>
                <a:lnTo>
                  <a:pt x="20147550" y="15966933"/>
                </a:lnTo>
                <a:lnTo>
                  <a:pt x="0" y="15966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237351">
            <a:off x="7507251" y="-6954767"/>
            <a:ext cx="20147551" cy="15966934"/>
          </a:xfrm>
          <a:custGeom>
            <a:avLst/>
            <a:gdLst/>
            <a:ahLst/>
            <a:cxnLst/>
            <a:rect l="l" t="t" r="r" b="b"/>
            <a:pathLst>
              <a:path w="20147551" h="15966934">
                <a:moveTo>
                  <a:pt x="0" y="0"/>
                </a:moveTo>
                <a:lnTo>
                  <a:pt x="20147551" y="0"/>
                </a:lnTo>
                <a:lnTo>
                  <a:pt x="20147551" y="15966934"/>
                </a:lnTo>
                <a:lnTo>
                  <a:pt x="0" y="1596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38834" y="6185733"/>
            <a:ext cx="3086100" cy="552758"/>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sp>
      <p:sp>
        <p:nvSpPr>
          <p:cNvPr id="8" name="Freeform 8"/>
          <p:cNvSpPr/>
          <p:nvPr/>
        </p:nvSpPr>
        <p:spPr>
          <a:xfrm>
            <a:off x="13240532" y="6185733"/>
            <a:ext cx="3086100" cy="552758"/>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cap="sq">
            <a:noFill/>
            <a:prstDash val="solid"/>
            <a:miter/>
          </a:ln>
        </p:spPr>
      </p:sp>
      <p:sp>
        <p:nvSpPr>
          <p:cNvPr id="18" name="TextBox 18"/>
          <p:cNvSpPr txBox="1"/>
          <p:nvPr/>
        </p:nvSpPr>
        <p:spPr>
          <a:xfrm>
            <a:off x="1686689" y="819188"/>
            <a:ext cx="10526655" cy="1384995"/>
          </a:xfrm>
          <a:prstGeom prst="rect">
            <a:avLst/>
          </a:prstGeom>
        </p:spPr>
        <p:txBody>
          <a:bodyPr lIns="0" tIns="0" rIns="0" bIns="0" rtlCol="0" anchor="t">
            <a:spAutoFit/>
          </a:bodyPr>
          <a:lstStyle/>
          <a:p>
            <a:pPr marL="0" lvl="0" indent="0" algn="l">
              <a:lnSpc>
                <a:spcPts val="10800"/>
              </a:lnSpc>
              <a:spcBef>
                <a:spcPct val="0"/>
              </a:spcBef>
            </a:pPr>
            <a:r>
              <a:rPr lang="en-US" sz="9000" dirty="0">
                <a:solidFill>
                  <a:srgbClr val="242424"/>
                </a:solidFill>
                <a:latin typeface="Cooper Hewitt Heavy"/>
              </a:rPr>
              <a:t>Problem Statement</a:t>
            </a:r>
          </a:p>
        </p:txBody>
      </p:sp>
      <p:sp>
        <p:nvSpPr>
          <p:cNvPr id="19" name="TextBox 19"/>
          <p:cNvSpPr txBox="1"/>
          <p:nvPr/>
        </p:nvSpPr>
        <p:spPr>
          <a:xfrm>
            <a:off x="1028465" y="2541031"/>
            <a:ext cx="12671484" cy="797078"/>
          </a:xfrm>
          <a:prstGeom prst="rect">
            <a:avLst/>
          </a:prstGeom>
        </p:spPr>
        <p:txBody>
          <a:bodyPr wrap="square" lIns="0" tIns="0" rIns="0" bIns="0" rtlCol="0" anchor="t">
            <a:spAutoFit/>
          </a:bodyPr>
          <a:lstStyle/>
          <a:p>
            <a:pPr marL="0" lvl="0" indent="0" algn="ctr">
              <a:lnSpc>
                <a:spcPts val="3079"/>
              </a:lnSpc>
              <a:spcBef>
                <a:spcPct val="0"/>
              </a:spcBef>
            </a:pPr>
            <a:r>
              <a:rPr lang="en-US" sz="3200" dirty="0">
                <a:solidFill>
                  <a:srgbClr val="242424"/>
                </a:solidFill>
                <a:latin typeface="Montserrat"/>
              </a:rPr>
              <a:t>To </a:t>
            </a:r>
            <a:r>
              <a:rPr lang="en-US" sz="3200" b="1" dirty="0">
                <a:solidFill>
                  <a:srgbClr val="242424"/>
                </a:solidFill>
                <a:latin typeface="Montserrat"/>
              </a:rPr>
              <a:t>develop</a:t>
            </a:r>
            <a:r>
              <a:rPr lang="en-US" sz="3200" dirty="0">
                <a:solidFill>
                  <a:srgbClr val="242424"/>
                </a:solidFill>
                <a:latin typeface="Montserrat"/>
              </a:rPr>
              <a:t> a </a:t>
            </a:r>
            <a:r>
              <a:rPr lang="en-US" sz="3200" b="1" dirty="0">
                <a:solidFill>
                  <a:srgbClr val="242424"/>
                </a:solidFill>
                <a:latin typeface="Montserrat"/>
              </a:rPr>
              <a:t>machine learning model </a:t>
            </a:r>
            <a:r>
              <a:rPr lang="en-US" sz="3200" dirty="0">
                <a:solidFill>
                  <a:srgbClr val="242424"/>
                </a:solidFill>
                <a:latin typeface="Montserrat"/>
              </a:rPr>
              <a:t>that can </a:t>
            </a:r>
            <a:r>
              <a:rPr lang="en-US" sz="3200" b="1" dirty="0">
                <a:solidFill>
                  <a:srgbClr val="242424"/>
                </a:solidFill>
                <a:latin typeface="Montserrat"/>
              </a:rPr>
              <a:t>identify areas with high crime rates</a:t>
            </a:r>
            <a:r>
              <a:rPr lang="en-US" sz="3200" dirty="0">
                <a:solidFill>
                  <a:srgbClr val="242424"/>
                </a:solidFill>
                <a:latin typeface="Montserrat"/>
              </a:rPr>
              <a:t>, based on historical crime data.</a:t>
            </a:r>
          </a:p>
        </p:txBody>
      </p:sp>
      <p:grpSp>
        <p:nvGrpSpPr>
          <p:cNvPr id="23" name="Group 2">
            <a:extLst>
              <a:ext uri="{FF2B5EF4-FFF2-40B4-BE49-F238E27FC236}">
                <a16:creationId xmlns:a16="http://schemas.microsoft.com/office/drawing/2014/main" id="{C36B2949-04BE-2336-12CF-D6C2AC1415B2}"/>
              </a:ext>
            </a:extLst>
          </p:cNvPr>
          <p:cNvGrpSpPr/>
          <p:nvPr/>
        </p:nvGrpSpPr>
        <p:grpSpPr>
          <a:xfrm>
            <a:off x="1686689" y="4294807"/>
            <a:ext cx="4462161" cy="4906417"/>
            <a:chOff x="0" y="0"/>
            <a:chExt cx="1627808" cy="1789874"/>
          </a:xfrm>
        </p:grpSpPr>
        <p:sp>
          <p:nvSpPr>
            <p:cNvPr id="24" name="Freeform 3">
              <a:extLst>
                <a:ext uri="{FF2B5EF4-FFF2-40B4-BE49-F238E27FC236}">
                  <a16:creationId xmlns:a16="http://schemas.microsoft.com/office/drawing/2014/main" id="{B4F699A6-536B-7DFC-E473-E87C54232C17}"/>
                </a:ext>
              </a:extLst>
            </p:cNvPr>
            <p:cNvSpPr/>
            <p:nvPr/>
          </p:nvSpPr>
          <p:spPr>
            <a:xfrm>
              <a:off x="0" y="0"/>
              <a:ext cx="1627809" cy="1789874"/>
            </a:xfrm>
            <a:custGeom>
              <a:avLst/>
              <a:gdLst/>
              <a:ahLst/>
              <a:cxnLst/>
              <a:rect l="l" t="t" r="r" b="b"/>
              <a:pathLst>
                <a:path w="1627809" h="1789874">
                  <a:moveTo>
                    <a:pt x="1503348" y="1789874"/>
                  </a:moveTo>
                  <a:lnTo>
                    <a:pt x="124460" y="1789874"/>
                  </a:lnTo>
                  <a:cubicBezTo>
                    <a:pt x="55880" y="1789874"/>
                    <a:pt x="0" y="1733994"/>
                    <a:pt x="0" y="1665414"/>
                  </a:cubicBezTo>
                  <a:lnTo>
                    <a:pt x="0" y="124460"/>
                  </a:lnTo>
                  <a:cubicBezTo>
                    <a:pt x="0" y="55880"/>
                    <a:pt x="55880" y="0"/>
                    <a:pt x="124460" y="0"/>
                  </a:cubicBezTo>
                  <a:lnTo>
                    <a:pt x="1503349" y="0"/>
                  </a:lnTo>
                  <a:cubicBezTo>
                    <a:pt x="1571928" y="0"/>
                    <a:pt x="1627809" y="55880"/>
                    <a:pt x="1627809" y="124460"/>
                  </a:cubicBezTo>
                  <a:lnTo>
                    <a:pt x="1627809" y="1665414"/>
                  </a:lnTo>
                  <a:cubicBezTo>
                    <a:pt x="1627809" y="1733994"/>
                    <a:pt x="1571928" y="1789874"/>
                    <a:pt x="1503349" y="1789874"/>
                  </a:cubicBezTo>
                  <a:close/>
                </a:path>
              </a:pathLst>
            </a:custGeom>
            <a:solidFill>
              <a:srgbClr val="F6A400"/>
            </a:solidFill>
          </p:spPr>
        </p:sp>
      </p:grpSp>
      <p:grpSp>
        <p:nvGrpSpPr>
          <p:cNvPr id="25" name="Group 2">
            <a:extLst>
              <a:ext uri="{FF2B5EF4-FFF2-40B4-BE49-F238E27FC236}">
                <a16:creationId xmlns:a16="http://schemas.microsoft.com/office/drawing/2014/main" id="{32C8DC06-C6A3-8B42-C975-009DDDD289A9}"/>
              </a:ext>
            </a:extLst>
          </p:cNvPr>
          <p:cNvGrpSpPr/>
          <p:nvPr/>
        </p:nvGrpSpPr>
        <p:grpSpPr>
          <a:xfrm>
            <a:off x="7364207" y="4294807"/>
            <a:ext cx="4462161" cy="4906417"/>
            <a:chOff x="0" y="0"/>
            <a:chExt cx="1627808" cy="1789874"/>
          </a:xfrm>
        </p:grpSpPr>
        <p:sp>
          <p:nvSpPr>
            <p:cNvPr id="26" name="Freeform 3">
              <a:extLst>
                <a:ext uri="{FF2B5EF4-FFF2-40B4-BE49-F238E27FC236}">
                  <a16:creationId xmlns:a16="http://schemas.microsoft.com/office/drawing/2014/main" id="{13409061-9D7B-88F2-CE23-A2E07997142C}"/>
                </a:ext>
              </a:extLst>
            </p:cNvPr>
            <p:cNvSpPr/>
            <p:nvPr/>
          </p:nvSpPr>
          <p:spPr>
            <a:xfrm>
              <a:off x="0" y="0"/>
              <a:ext cx="1627809" cy="1789874"/>
            </a:xfrm>
            <a:custGeom>
              <a:avLst/>
              <a:gdLst/>
              <a:ahLst/>
              <a:cxnLst/>
              <a:rect l="l" t="t" r="r" b="b"/>
              <a:pathLst>
                <a:path w="1627809" h="1789874">
                  <a:moveTo>
                    <a:pt x="1503348" y="1789874"/>
                  </a:moveTo>
                  <a:lnTo>
                    <a:pt x="124460" y="1789874"/>
                  </a:lnTo>
                  <a:cubicBezTo>
                    <a:pt x="55880" y="1789874"/>
                    <a:pt x="0" y="1733994"/>
                    <a:pt x="0" y="1665414"/>
                  </a:cubicBezTo>
                  <a:lnTo>
                    <a:pt x="0" y="124460"/>
                  </a:lnTo>
                  <a:cubicBezTo>
                    <a:pt x="0" y="55880"/>
                    <a:pt x="55880" y="0"/>
                    <a:pt x="124460" y="0"/>
                  </a:cubicBezTo>
                  <a:lnTo>
                    <a:pt x="1503349" y="0"/>
                  </a:lnTo>
                  <a:cubicBezTo>
                    <a:pt x="1571928" y="0"/>
                    <a:pt x="1627809" y="55880"/>
                    <a:pt x="1627809" y="124460"/>
                  </a:cubicBezTo>
                  <a:lnTo>
                    <a:pt x="1627809" y="1665414"/>
                  </a:lnTo>
                  <a:cubicBezTo>
                    <a:pt x="1627809" y="1733994"/>
                    <a:pt x="1571928" y="1789874"/>
                    <a:pt x="1503349" y="1789874"/>
                  </a:cubicBezTo>
                  <a:close/>
                </a:path>
              </a:pathLst>
            </a:custGeom>
            <a:solidFill>
              <a:srgbClr val="F6A400"/>
            </a:solidFill>
          </p:spPr>
        </p:sp>
      </p:grpSp>
      <p:grpSp>
        <p:nvGrpSpPr>
          <p:cNvPr id="27" name="Group 2">
            <a:extLst>
              <a:ext uri="{FF2B5EF4-FFF2-40B4-BE49-F238E27FC236}">
                <a16:creationId xmlns:a16="http://schemas.microsoft.com/office/drawing/2014/main" id="{6FEA721B-1323-47A2-8719-348778DA04C6}"/>
              </a:ext>
            </a:extLst>
          </p:cNvPr>
          <p:cNvGrpSpPr/>
          <p:nvPr/>
        </p:nvGrpSpPr>
        <p:grpSpPr>
          <a:xfrm>
            <a:off x="12971400" y="4265669"/>
            <a:ext cx="4462161" cy="4906417"/>
            <a:chOff x="0" y="0"/>
            <a:chExt cx="1627808" cy="1789874"/>
          </a:xfrm>
        </p:grpSpPr>
        <p:sp>
          <p:nvSpPr>
            <p:cNvPr id="28" name="Freeform 3">
              <a:extLst>
                <a:ext uri="{FF2B5EF4-FFF2-40B4-BE49-F238E27FC236}">
                  <a16:creationId xmlns:a16="http://schemas.microsoft.com/office/drawing/2014/main" id="{C2D05456-B1FE-4C76-5E6F-DF06F7534FF0}"/>
                </a:ext>
              </a:extLst>
            </p:cNvPr>
            <p:cNvSpPr/>
            <p:nvPr/>
          </p:nvSpPr>
          <p:spPr>
            <a:xfrm>
              <a:off x="0" y="0"/>
              <a:ext cx="1627809" cy="1789874"/>
            </a:xfrm>
            <a:custGeom>
              <a:avLst/>
              <a:gdLst/>
              <a:ahLst/>
              <a:cxnLst/>
              <a:rect l="l" t="t" r="r" b="b"/>
              <a:pathLst>
                <a:path w="1627809" h="1789874">
                  <a:moveTo>
                    <a:pt x="1503348" y="1789874"/>
                  </a:moveTo>
                  <a:lnTo>
                    <a:pt x="124460" y="1789874"/>
                  </a:lnTo>
                  <a:cubicBezTo>
                    <a:pt x="55880" y="1789874"/>
                    <a:pt x="0" y="1733994"/>
                    <a:pt x="0" y="1665414"/>
                  </a:cubicBezTo>
                  <a:lnTo>
                    <a:pt x="0" y="124460"/>
                  </a:lnTo>
                  <a:cubicBezTo>
                    <a:pt x="0" y="55880"/>
                    <a:pt x="55880" y="0"/>
                    <a:pt x="124460" y="0"/>
                  </a:cubicBezTo>
                  <a:lnTo>
                    <a:pt x="1503349" y="0"/>
                  </a:lnTo>
                  <a:cubicBezTo>
                    <a:pt x="1571928" y="0"/>
                    <a:pt x="1627809" y="55880"/>
                    <a:pt x="1627809" y="124460"/>
                  </a:cubicBezTo>
                  <a:lnTo>
                    <a:pt x="1627809" y="1665414"/>
                  </a:lnTo>
                  <a:cubicBezTo>
                    <a:pt x="1627809" y="1733994"/>
                    <a:pt x="1571928" y="1789874"/>
                    <a:pt x="1503349" y="1789874"/>
                  </a:cubicBezTo>
                  <a:close/>
                </a:path>
              </a:pathLst>
            </a:custGeom>
            <a:solidFill>
              <a:srgbClr val="F6A400"/>
            </a:solidFill>
          </p:spPr>
        </p:sp>
      </p:grpSp>
      <p:sp>
        <p:nvSpPr>
          <p:cNvPr id="29" name="Freeform 5">
            <a:extLst>
              <a:ext uri="{FF2B5EF4-FFF2-40B4-BE49-F238E27FC236}">
                <a16:creationId xmlns:a16="http://schemas.microsoft.com/office/drawing/2014/main" id="{6142CD7E-1A6B-F877-9DA1-0C44D316F790}"/>
              </a:ext>
            </a:extLst>
          </p:cNvPr>
          <p:cNvSpPr/>
          <p:nvPr/>
        </p:nvSpPr>
        <p:spPr>
          <a:xfrm>
            <a:off x="1868087" y="4536825"/>
            <a:ext cx="4099367" cy="4364107"/>
          </a:xfrm>
          <a:custGeom>
            <a:avLst/>
            <a:gdLst/>
            <a:ahLst/>
            <a:cxnLst/>
            <a:rect l="l" t="t" r="r" b="b"/>
            <a:pathLst>
              <a:path w="1627809" h="1789874">
                <a:moveTo>
                  <a:pt x="1503348" y="1789874"/>
                </a:moveTo>
                <a:lnTo>
                  <a:pt x="124460" y="1789874"/>
                </a:lnTo>
                <a:cubicBezTo>
                  <a:pt x="55880" y="1789874"/>
                  <a:pt x="0" y="1733994"/>
                  <a:pt x="0" y="1665414"/>
                </a:cubicBezTo>
                <a:lnTo>
                  <a:pt x="0" y="124460"/>
                </a:lnTo>
                <a:cubicBezTo>
                  <a:pt x="0" y="55880"/>
                  <a:pt x="55880" y="0"/>
                  <a:pt x="124460" y="0"/>
                </a:cubicBezTo>
                <a:lnTo>
                  <a:pt x="1503349" y="0"/>
                </a:lnTo>
                <a:cubicBezTo>
                  <a:pt x="1571928" y="0"/>
                  <a:pt x="1627809" y="55880"/>
                  <a:pt x="1627809" y="124460"/>
                </a:cubicBezTo>
                <a:lnTo>
                  <a:pt x="1627809" y="1665414"/>
                </a:lnTo>
                <a:cubicBezTo>
                  <a:pt x="1627809" y="1733994"/>
                  <a:pt x="1571928" y="1789874"/>
                  <a:pt x="1503349" y="1789874"/>
                </a:cubicBezTo>
                <a:close/>
              </a:path>
            </a:pathLst>
          </a:custGeom>
          <a:solidFill>
            <a:srgbClr val="F8EDEB"/>
          </a:solidFill>
        </p:spPr>
      </p:sp>
      <p:sp>
        <p:nvSpPr>
          <p:cNvPr id="30" name="Freeform 5">
            <a:extLst>
              <a:ext uri="{FF2B5EF4-FFF2-40B4-BE49-F238E27FC236}">
                <a16:creationId xmlns:a16="http://schemas.microsoft.com/office/drawing/2014/main" id="{3FB7DABC-7E4E-3924-EE0F-6D11AF954944}"/>
              </a:ext>
            </a:extLst>
          </p:cNvPr>
          <p:cNvSpPr/>
          <p:nvPr/>
        </p:nvSpPr>
        <p:spPr>
          <a:xfrm>
            <a:off x="7545605" y="4565961"/>
            <a:ext cx="4099367" cy="4364107"/>
          </a:xfrm>
          <a:custGeom>
            <a:avLst/>
            <a:gdLst/>
            <a:ahLst/>
            <a:cxnLst/>
            <a:rect l="l" t="t" r="r" b="b"/>
            <a:pathLst>
              <a:path w="1627809" h="1789874">
                <a:moveTo>
                  <a:pt x="1503348" y="1789874"/>
                </a:moveTo>
                <a:lnTo>
                  <a:pt x="124460" y="1789874"/>
                </a:lnTo>
                <a:cubicBezTo>
                  <a:pt x="55880" y="1789874"/>
                  <a:pt x="0" y="1733994"/>
                  <a:pt x="0" y="1665414"/>
                </a:cubicBezTo>
                <a:lnTo>
                  <a:pt x="0" y="124460"/>
                </a:lnTo>
                <a:cubicBezTo>
                  <a:pt x="0" y="55880"/>
                  <a:pt x="55880" y="0"/>
                  <a:pt x="124460" y="0"/>
                </a:cubicBezTo>
                <a:lnTo>
                  <a:pt x="1503349" y="0"/>
                </a:lnTo>
                <a:cubicBezTo>
                  <a:pt x="1571928" y="0"/>
                  <a:pt x="1627809" y="55880"/>
                  <a:pt x="1627809" y="124460"/>
                </a:cubicBezTo>
                <a:lnTo>
                  <a:pt x="1627809" y="1665414"/>
                </a:lnTo>
                <a:cubicBezTo>
                  <a:pt x="1627809" y="1733994"/>
                  <a:pt x="1571928" y="1789874"/>
                  <a:pt x="1503349" y="1789874"/>
                </a:cubicBezTo>
                <a:close/>
              </a:path>
            </a:pathLst>
          </a:custGeom>
          <a:solidFill>
            <a:srgbClr val="F8EDEB"/>
          </a:solidFill>
        </p:spPr>
      </p:sp>
      <p:sp>
        <p:nvSpPr>
          <p:cNvPr id="31" name="Freeform 5">
            <a:extLst>
              <a:ext uri="{FF2B5EF4-FFF2-40B4-BE49-F238E27FC236}">
                <a16:creationId xmlns:a16="http://schemas.microsoft.com/office/drawing/2014/main" id="{76EB1845-2FB0-44FB-B818-183045E39801}"/>
              </a:ext>
            </a:extLst>
          </p:cNvPr>
          <p:cNvSpPr/>
          <p:nvPr/>
        </p:nvSpPr>
        <p:spPr>
          <a:xfrm>
            <a:off x="13152798" y="4536825"/>
            <a:ext cx="4099367" cy="4364107"/>
          </a:xfrm>
          <a:custGeom>
            <a:avLst/>
            <a:gdLst/>
            <a:ahLst/>
            <a:cxnLst/>
            <a:rect l="l" t="t" r="r" b="b"/>
            <a:pathLst>
              <a:path w="1627809" h="1789874">
                <a:moveTo>
                  <a:pt x="1503348" y="1789874"/>
                </a:moveTo>
                <a:lnTo>
                  <a:pt x="124460" y="1789874"/>
                </a:lnTo>
                <a:cubicBezTo>
                  <a:pt x="55880" y="1789874"/>
                  <a:pt x="0" y="1733994"/>
                  <a:pt x="0" y="1665414"/>
                </a:cubicBezTo>
                <a:lnTo>
                  <a:pt x="0" y="124460"/>
                </a:lnTo>
                <a:cubicBezTo>
                  <a:pt x="0" y="55880"/>
                  <a:pt x="55880" y="0"/>
                  <a:pt x="124460" y="0"/>
                </a:cubicBezTo>
                <a:lnTo>
                  <a:pt x="1503349" y="0"/>
                </a:lnTo>
                <a:cubicBezTo>
                  <a:pt x="1571928" y="0"/>
                  <a:pt x="1627809" y="55880"/>
                  <a:pt x="1627809" y="124460"/>
                </a:cubicBezTo>
                <a:lnTo>
                  <a:pt x="1627809" y="1665414"/>
                </a:lnTo>
                <a:cubicBezTo>
                  <a:pt x="1627809" y="1733994"/>
                  <a:pt x="1571928" y="1789874"/>
                  <a:pt x="1503349" y="1789874"/>
                </a:cubicBezTo>
                <a:close/>
              </a:path>
            </a:pathLst>
          </a:custGeom>
          <a:solidFill>
            <a:srgbClr val="F8EDEB"/>
          </a:solidFill>
        </p:spPr>
      </p:sp>
      <p:sp>
        <p:nvSpPr>
          <p:cNvPr id="32" name="TextBox 31">
            <a:extLst>
              <a:ext uri="{FF2B5EF4-FFF2-40B4-BE49-F238E27FC236}">
                <a16:creationId xmlns:a16="http://schemas.microsoft.com/office/drawing/2014/main" id="{F97A4451-3BDC-DEBA-A8CB-C941FB8D47E8}"/>
              </a:ext>
            </a:extLst>
          </p:cNvPr>
          <p:cNvSpPr txBox="1"/>
          <p:nvPr/>
        </p:nvSpPr>
        <p:spPr>
          <a:xfrm>
            <a:off x="2262881" y="6673046"/>
            <a:ext cx="3522903" cy="1569660"/>
          </a:xfrm>
          <a:prstGeom prst="rect">
            <a:avLst/>
          </a:prstGeom>
          <a:noFill/>
        </p:spPr>
        <p:txBody>
          <a:bodyPr wrap="square" rtlCol="0">
            <a:spAutoFit/>
          </a:bodyPr>
          <a:lstStyle/>
          <a:p>
            <a:r>
              <a:rPr lang="en-US" sz="2400" dirty="0">
                <a:solidFill>
                  <a:srgbClr val="242424"/>
                </a:solidFill>
                <a:latin typeface="Montserrat"/>
              </a:rPr>
              <a:t>Collect and clean the historical crime data, and prepare it for machine learning.</a:t>
            </a:r>
            <a:endParaRPr lang="en-IN" sz="2400" dirty="0">
              <a:solidFill>
                <a:srgbClr val="242424"/>
              </a:solidFill>
              <a:latin typeface="Montserrat"/>
            </a:endParaRPr>
          </a:p>
        </p:txBody>
      </p:sp>
      <p:sp>
        <p:nvSpPr>
          <p:cNvPr id="33" name="TextBox 32">
            <a:extLst>
              <a:ext uri="{FF2B5EF4-FFF2-40B4-BE49-F238E27FC236}">
                <a16:creationId xmlns:a16="http://schemas.microsoft.com/office/drawing/2014/main" id="{4D05FB92-1158-4E97-1CA3-01B67BB64DE3}"/>
              </a:ext>
            </a:extLst>
          </p:cNvPr>
          <p:cNvSpPr txBox="1"/>
          <p:nvPr/>
        </p:nvSpPr>
        <p:spPr>
          <a:xfrm>
            <a:off x="8167150" y="6683082"/>
            <a:ext cx="3657600" cy="1569660"/>
          </a:xfrm>
          <a:prstGeom prst="rect">
            <a:avLst/>
          </a:prstGeom>
          <a:noFill/>
        </p:spPr>
        <p:txBody>
          <a:bodyPr wrap="square" rtlCol="0">
            <a:spAutoFit/>
          </a:bodyPr>
          <a:lstStyle/>
          <a:p>
            <a:r>
              <a:rPr lang="en-US" sz="2400" dirty="0">
                <a:solidFill>
                  <a:srgbClr val="242424"/>
                </a:solidFill>
                <a:latin typeface="Montserrat"/>
              </a:rPr>
              <a:t>Choose and train a machine learning model on the prepared data.</a:t>
            </a:r>
            <a:endParaRPr lang="en-IN" sz="2400" dirty="0">
              <a:solidFill>
                <a:srgbClr val="242424"/>
              </a:solidFill>
              <a:latin typeface="Montserrat"/>
            </a:endParaRPr>
          </a:p>
        </p:txBody>
      </p:sp>
      <p:sp>
        <p:nvSpPr>
          <p:cNvPr id="34" name="TextBox 33">
            <a:extLst>
              <a:ext uri="{FF2B5EF4-FFF2-40B4-BE49-F238E27FC236}">
                <a16:creationId xmlns:a16="http://schemas.microsoft.com/office/drawing/2014/main" id="{1F0EE544-0FE0-5181-6054-D4972DA70B08}"/>
              </a:ext>
            </a:extLst>
          </p:cNvPr>
          <p:cNvSpPr txBox="1"/>
          <p:nvPr/>
        </p:nvSpPr>
        <p:spPr>
          <a:xfrm>
            <a:off x="13520497" y="6679522"/>
            <a:ext cx="3623201" cy="1938992"/>
          </a:xfrm>
          <a:prstGeom prst="rect">
            <a:avLst/>
          </a:prstGeom>
          <a:noFill/>
        </p:spPr>
        <p:txBody>
          <a:bodyPr wrap="square" rtlCol="0">
            <a:spAutoFit/>
          </a:bodyPr>
          <a:lstStyle/>
          <a:p>
            <a:r>
              <a:rPr lang="en-US" sz="2400" dirty="0">
                <a:solidFill>
                  <a:srgbClr val="242424"/>
                </a:solidFill>
                <a:latin typeface="Montserrat"/>
              </a:rPr>
              <a:t>Evaluate the model's performance on a held-out test set, and deploy it to production.</a:t>
            </a:r>
            <a:endParaRPr lang="en-IN" sz="2400" dirty="0">
              <a:solidFill>
                <a:srgbClr val="242424"/>
              </a:solidFill>
              <a:latin typeface="Montserrat"/>
            </a:endParaRPr>
          </a:p>
        </p:txBody>
      </p:sp>
      <p:grpSp>
        <p:nvGrpSpPr>
          <p:cNvPr id="37" name="Group 14">
            <a:extLst>
              <a:ext uri="{FF2B5EF4-FFF2-40B4-BE49-F238E27FC236}">
                <a16:creationId xmlns:a16="http://schemas.microsoft.com/office/drawing/2014/main" id="{E547FE6B-D008-D8E5-DAB2-A01A5F3CB421}"/>
              </a:ext>
            </a:extLst>
          </p:cNvPr>
          <p:cNvGrpSpPr/>
          <p:nvPr/>
        </p:nvGrpSpPr>
        <p:grpSpPr>
          <a:xfrm>
            <a:off x="2430553" y="4284059"/>
            <a:ext cx="2233454" cy="2081131"/>
            <a:chOff x="0" y="0"/>
            <a:chExt cx="1175309" cy="1095152"/>
          </a:xfrm>
        </p:grpSpPr>
        <p:sp>
          <p:nvSpPr>
            <p:cNvPr id="38" name="Freeform 15">
              <a:extLst>
                <a:ext uri="{FF2B5EF4-FFF2-40B4-BE49-F238E27FC236}">
                  <a16:creationId xmlns:a16="http://schemas.microsoft.com/office/drawing/2014/main" id="{74AF417B-3D49-321E-BFDE-8FBB14487CD8}"/>
                </a:ext>
              </a:extLst>
            </p:cNvPr>
            <p:cNvSpPr/>
            <p:nvPr/>
          </p:nvSpPr>
          <p:spPr>
            <a:xfrm>
              <a:off x="0" y="0"/>
              <a:ext cx="935274" cy="1036397"/>
            </a:xfrm>
            <a:custGeom>
              <a:avLst/>
              <a:gdLst/>
              <a:ahLst/>
              <a:cxnLst/>
              <a:rect l="l" t="t" r="r" b="b"/>
              <a:pathLst>
                <a:path w="935274" h="1036397">
                  <a:moveTo>
                    <a:pt x="467637" y="0"/>
                  </a:moveTo>
                  <a:cubicBezTo>
                    <a:pt x="209368" y="0"/>
                    <a:pt x="0" y="232005"/>
                    <a:pt x="0" y="518198"/>
                  </a:cubicBezTo>
                  <a:cubicBezTo>
                    <a:pt x="0" y="804392"/>
                    <a:pt x="209368" y="1036397"/>
                    <a:pt x="467637" y="1036397"/>
                  </a:cubicBezTo>
                  <a:cubicBezTo>
                    <a:pt x="725906" y="1036397"/>
                    <a:pt x="935274" y="804392"/>
                    <a:pt x="935274" y="518198"/>
                  </a:cubicBezTo>
                  <a:cubicBezTo>
                    <a:pt x="935274" y="232005"/>
                    <a:pt x="725906" y="0"/>
                    <a:pt x="467637" y="0"/>
                  </a:cubicBezTo>
                  <a:close/>
                </a:path>
              </a:pathLst>
            </a:custGeom>
            <a:solidFill>
              <a:srgbClr val="000000">
                <a:alpha val="0"/>
              </a:srgbClr>
            </a:solidFill>
            <a:ln cap="sq">
              <a:noFill/>
              <a:prstDash val="solid"/>
              <a:miter/>
            </a:ln>
          </p:spPr>
        </p:sp>
        <p:sp>
          <p:nvSpPr>
            <p:cNvPr id="39" name="TextBox 16">
              <a:extLst>
                <a:ext uri="{FF2B5EF4-FFF2-40B4-BE49-F238E27FC236}">
                  <a16:creationId xmlns:a16="http://schemas.microsoft.com/office/drawing/2014/main" id="{CD4C4531-4B36-6990-1606-18F4C9DEE020}"/>
                </a:ext>
              </a:extLst>
            </p:cNvPr>
            <p:cNvSpPr txBox="1"/>
            <p:nvPr/>
          </p:nvSpPr>
          <p:spPr>
            <a:xfrm>
              <a:off x="415399" y="14955"/>
              <a:ext cx="759910" cy="1080197"/>
            </a:xfrm>
            <a:prstGeom prst="rect">
              <a:avLst/>
            </a:prstGeom>
          </p:spPr>
          <p:txBody>
            <a:bodyPr lIns="50800" tIns="50800" rIns="50800" bIns="50800" rtlCol="0" anchor="ctr"/>
            <a:lstStyle/>
            <a:p>
              <a:pPr marL="0" lvl="0" indent="0" algn="ctr">
                <a:lnSpc>
                  <a:spcPts val="9600"/>
                </a:lnSpc>
                <a:spcBef>
                  <a:spcPct val="0"/>
                </a:spcBef>
              </a:pPr>
              <a:r>
                <a:rPr lang="en-US" sz="8000" u="none" dirty="0">
                  <a:solidFill>
                    <a:srgbClr val="242424"/>
                  </a:solidFill>
                  <a:latin typeface="Cooper Hewitt Heavy"/>
                </a:rPr>
                <a:t>01</a:t>
              </a:r>
            </a:p>
          </p:txBody>
        </p:sp>
      </p:grpSp>
      <p:grpSp>
        <p:nvGrpSpPr>
          <p:cNvPr id="40" name="Group 14">
            <a:extLst>
              <a:ext uri="{FF2B5EF4-FFF2-40B4-BE49-F238E27FC236}">
                <a16:creationId xmlns:a16="http://schemas.microsoft.com/office/drawing/2014/main" id="{210A9BCB-F534-AF88-1E6F-A70963BAE4C7}"/>
              </a:ext>
            </a:extLst>
          </p:cNvPr>
          <p:cNvGrpSpPr/>
          <p:nvPr/>
        </p:nvGrpSpPr>
        <p:grpSpPr>
          <a:xfrm>
            <a:off x="8636309" y="4312478"/>
            <a:ext cx="1777313" cy="2693125"/>
            <a:chOff x="0" y="-380804"/>
            <a:chExt cx="935274" cy="1417201"/>
          </a:xfrm>
        </p:grpSpPr>
        <p:sp>
          <p:nvSpPr>
            <p:cNvPr id="41" name="Freeform 15">
              <a:extLst>
                <a:ext uri="{FF2B5EF4-FFF2-40B4-BE49-F238E27FC236}">
                  <a16:creationId xmlns:a16="http://schemas.microsoft.com/office/drawing/2014/main" id="{2B303145-8100-D78B-82A1-EE8F4605D438}"/>
                </a:ext>
              </a:extLst>
            </p:cNvPr>
            <p:cNvSpPr/>
            <p:nvPr/>
          </p:nvSpPr>
          <p:spPr>
            <a:xfrm>
              <a:off x="0" y="0"/>
              <a:ext cx="935274" cy="1036397"/>
            </a:xfrm>
            <a:custGeom>
              <a:avLst/>
              <a:gdLst/>
              <a:ahLst/>
              <a:cxnLst/>
              <a:rect l="l" t="t" r="r" b="b"/>
              <a:pathLst>
                <a:path w="935274" h="1036397">
                  <a:moveTo>
                    <a:pt x="467637" y="0"/>
                  </a:moveTo>
                  <a:cubicBezTo>
                    <a:pt x="209368" y="0"/>
                    <a:pt x="0" y="232005"/>
                    <a:pt x="0" y="518198"/>
                  </a:cubicBezTo>
                  <a:cubicBezTo>
                    <a:pt x="0" y="804392"/>
                    <a:pt x="209368" y="1036397"/>
                    <a:pt x="467637" y="1036397"/>
                  </a:cubicBezTo>
                  <a:cubicBezTo>
                    <a:pt x="725906" y="1036397"/>
                    <a:pt x="935274" y="804392"/>
                    <a:pt x="935274" y="518198"/>
                  </a:cubicBezTo>
                  <a:cubicBezTo>
                    <a:pt x="935274" y="232005"/>
                    <a:pt x="725906" y="0"/>
                    <a:pt x="467637" y="0"/>
                  </a:cubicBezTo>
                  <a:close/>
                </a:path>
              </a:pathLst>
            </a:custGeom>
            <a:solidFill>
              <a:srgbClr val="000000">
                <a:alpha val="0"/>
              </a:srgbClr>
            </a:solidFill>
            <a:ln cap="sq">
              <a:noFill/>
              <a:prstDash val="solid"/>
              <a:miter/>
            </a:ln>
          </p:spPr>
        </p:sp>
        <p:sp>
          <p:nvSpPr>
            <p:cNvPr id="42" name="TextBox 16">
              <a:extLst>
                <a:ext uri="{FF2B5EF4-FFF2-40B4-BE49-F238E27FC236}">
                  <a16:creationId xmlns:a16="http://schemas.microsoft.com/office/drawing/2014/main" id="{0C50A9A9-3E90-7D75-D61B-85B2A259AB0D}"/>
                </a:ext>
              </a:extLst>
            </p:cNvPr>
            <p:cNvSpPr txBox="1"/>
            <p:nvPr/>
          </p:nvSpPr>
          <p:spPr>
            <a:xfrm>
              <a:off x="87681" y="-380804"/>
              <a:ext cx="759910" cy="1080197"/>
            </a:xfrm>
            <a:prstGeom prst="rect">
              <a:avLst/>
            </a:prstGeom>
          </p:spPr>
          <p:txBody>
            <a:bodyPr lIns="50800" tIns="50800" rIns="50800" bIns="50800" rtlCol="0" anchor="ctr"/>
            <a:lstStyle/>
            <a:p>
              <a:pPr marL="0" lvl="0" indent="0" algn="ctr">
                <a:lnSpc>
                  <a:spcPts val="9600"/>
                </a:lnSpc>
                <a:spcBef>
                  <a:spcPct val="0"/>
                </a:spcBef>
              </a:pPr>
              <a:r>
                <a:rPr lang="en-US" sz="8000" u="none" dirty="0">
                  <a:solidFill>
                    <a:srgbClr val="242424"/>
                  </a:solidFill>
                  <a:latin typeface="Cooper Hewitt Heavy"/>
                </a:rPr>
                <a:t>02</a:t>
              </a:r>
            </a:p>
          </p:txBody>
        </p:sp>
      </p:grpSp>
      <p:grpSp>
        <p:nvGrpSpPr>
          <p:cNvPr id="43" name="Group 14">
            <a:extLst>
              <a:ext uri="{FF2B5EF4-FFF2-40B4-BE49-F238E27FC236}">
                <a16:creationId xmlns:a16="http://schemas.microsoft.com/office/drawing/2014/main" id="{8DC171BA-4795-FF96-10DD-61EC93E3CCCE}"/>
              </a:ext>
            </a:extLst>
          </p:cNvPr>
          <p:cNvGrpSpPr/>
          <p:nvPr/>
        </p:nvGrpSpPr>
        <p:grpSpPr>
          <a:xfrm>
            <a:off x="14184150" y="4349047"/>
            <a:ext cx="1777313" cy="2693125"/>
            <a:chOff x="0" y="-380804"/>
            <a:chExt cx="935274" cy="1417201"/>
          </a:xfrm>
        </p:grpSpPr>
        <p:sp>
          <p:nvSpPr>
            <p:cNvPr id="44" name="Freeform 15">
              <a:extLst>
                <a:ext uri="{FF2B5EF4-FFF2-40B4-BE49-F238E27FC236}">
                  <a16:creationId xmlns:a16="http://schemas.microsoft.com/office/drawing/2014/main" id="{768F5A23-CBF3-1B26-C805-5F289890ACA1}"/>
                </a:ext>
              </a:extLst>
            </p:cNvPr>
            <p:cNvSpPr/>
            <p:nvPr/>
          </p:nvSpPr>
          <p:spPr>
            <a:xfrm>
              <a:off x="0" y="0"/>
              <a:ext cx="935274" cy="1036397"/>
            </a:xfrm>
            <a:custGeom>
              <a:avLst/>
              <a:gdLst/>
              <a:ahLst/>
              <a:cxnLst/>
              <a:rect l="l" t="t" r="r" b="b"/>
              <a:pathLst>
                <a:path w="935274" h="1036397">
                  <a:moveTo>
                    <a:pt x="467637" y="0"/>
                  </a:moveTo>
                  <a:cubicBezTo>
                    <a:pt x="209368" y="0"/>
                    <a:pt x="0" y="232005"/>
                    <a:pt x="0" y="518198"/>
                  </a:cubicBezTo>
                  <a:cubicBezTo>
                    <a:pt x="0" y="804392"/>
                    <a:pt x="209368" y="1036397"/>
                    <a:pt x="467637" y="1036397"/>
                  </a:cubicBezTo>
                  <a:cubicBezTo>
                    <a:pt x="725906" y="1036397"/>
                    <a:pt x="935274" y="804392"/>
                    <a:pt x="935274" y="518198"/>
                  </a:cubicBezTo>
                  <a:cubicBezTo>
                    <a:pt x="935274" y="232005"/>
                    <a:pt x="725906" y="0"/>
                    <a:pt x="467637" y="0"/>
                  </a:cubicBezTo>
                  <a:close/>
                </a:path>
              </a:pathLst>
            </a:custGeom>
            <a:solidFill>
              <a:srgbClr val="000000">
                <a:alpha val="0"/>
              </a:srgbClr>
            </a:solidFill>
            <a:ln cap="sq">
              <a:noFill/>
              <a:prstDash val="solid"/>
              <a:miter/>
            </a:ln>
          </p:spPr>
        </p:sp>
        <p:sp>
          <p:nvSpPr>
            <p:cNvPr id="45" name="TextBox 16">
              <a:extLst>
                <a:ext uri="{FF2B5EF4-FFF2-40B4-BE49-F238E27FC236}">
                  <a16:creationId xmlns:a16="http://schemas.microsoft.com/office/drawing/2014/main" id="{203357BE-000D-875A-A340-F3229E10DC70}"/>
                </a:ext>
              </a:extLst>
            </p:cNvPr>
            <p:cNvSpPr txBox="1"/>
            <p:nvPr/>
          </p:nvSpPr>
          <p:spPr>
            <a:xfrm>
              <a:off x="111004" y="-380804"/>
              <a:ext cx="759910" cy="1080197"/>
            </a:xfrm>
            <a:prstGeom prst="rect">
              <a:avLst/>
            </a:prstGeom>
          </p:spPr>
          <p:txBody>
            <a:bodyPr lIns="50800" tIns="50800" rIns="50800" bIns="50800" rtlCol="0" anchor="ctr"/>
            <a:lstStyle/>
            <a:p>
              <a:pPr marL="0" lvl="0" indent="0" algn="ctr">
                <a:lnSpc>
                  <a:spcPts val="9600"/>
                </a:lnSpc>
                <a:spcBef>
                  <a:spcPct val="0"/>
                </a:spcBef>
              </a:pPr>
              <a:r>
                <a:rPr lang="en-US" sz="8000" u="none" dirty="0">
                  <a:solidFill>
                    <a:srgbClr val="242424"/>
                  </a:solidFill>
                  <a:latin typeface="Cooper Hewitt Heavy"/>
                </a:rPr>
                <a:t>03</a:t>
              </a:r>
            </a:p>
          </p:txBody>
        </p:sp>
      </p:grpSp>
      <p:sp>
        <p:nvSpPr>
          <p:cNvPr id="46" name="TextBox 24">
            <a:extLst>
              <a:ext uri="{FF2B5EF4-FFF2-40B4-BE49-F238E27FC236}">
                <a16:creationId xmlns:a16="http://schemas.microsoft.com/office/drawing/2014/main" id="{0AC30BB8-6004-E728-4C3C-C4913A234A58}"/>
              </a:ext>
            </a:extLst>
          </p:cNvPr>
          <p:cNvSpPr txBox="1"/>
          <p:nvPr/>
        </p:nvSpPr>
        <p:spPr>
          <a:xfrm>
            <a:off x="8010706" y="5987909"/>
            <a:ext cx="3306074" cy="487313"/>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242424"/>
                </a:solidFill>
                <a:latin typeface="Cooper Hewitt Heavy"/>
              </a:rPr>
              <a:t>Model Training</a:t>
            </a:r>
          </a:p>
        </p:txBody>
      </p:sp>
      <p:sp>
        <p:nvSpPr>
          <p:cNvPr id="47" name="TextBox 24">
            <a:extLst>
              <a:ext uri="{FF2B5EF4-FFF2-40B4-BE49-F238E27FC236}">
                <a16:creationId xmlns:a16="http://schemas.microsoft.com/office/drawing/2014/main" id="{6A9E3C3C-693D-BF25-5491-39ABEC4EF2E3}"/>
              </a:ext>
            </a:extLst>
          </p:cNvPr>
          <p:cNvSpPr txBox="1"/>
          <p:nvPr/>
        </p:nvSpPr>
        <p:spPr>
          <a:xfrm>
            <a:off x="13333095" y="5977555"/>
            <a:ext cx="3846885" cy="487313"/>
          </a:xfrm>
          <a:prstGeom prst="rect">
            <a:avLst/>
          </a:prstGeom>
        </p:spPr>
        <p:txBody>
          <a:bodyPr wrap="square" lIns="0" tIns="0" rIns="0" bIns="0" rtlCol="0" anchor="t">
            <a:spAutoFit/>
          </a:bodyPr>
          <a:lstStyle/>
          <a:p>
            <a:pPr marL="0" lvl="0" indent="0" algn="ctr">
              <a:lnSpc>
                <a:spcPts val="3840"/>
              </a:lnSpc>
              <a:spcBef>
                <a:spcPct val="0"/>
              </a:spcBef>
            </a:pPr>
            <a:r>
              <a:rPr lang="en-US" sz="3200" dirty="0">
                <a:solidFill>
                  <a:srgbClr val="242424"/>
                </a:solidFill>
                <a:latin typeface="Cooper Hewitt Heavy"/>
              </a:rPr>
              <a:t>Model Deployment</a:t>
            </a:r>
          </a:p>
        </p:txBody>
      </p:sp>
      <p:sp>
        <p:nvSpPr>
          <p:cNvPr id="48" name="TextBox 24">
            <a:extLst>
              <a:ext uri="{FF2B5EF4-FFF2-40B4-BE49-F238E27FC236}">
                <a16:creationId xmlns:a16="http://schemas.microsoft.com/office/drawing/2014/main" id="{5414880A-0C0C-C75E-3837-7C5A9859EE29}"/>
              </a:ext>
            </a:extLst>
          </p:cNvPr>
          <p:cNvSpPr txBox="1"/>
          <p:nvPr/>
        </p:nvSpPr>
        <p:spPr>
          <a:xfrm>
            <a:off x="2314397" y="5942076"/>
            <a:ext cx="3306074" cy="487313"/>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242424"/>
                </a:solidFill>
                <a:latin typeface="Cooper Hewitt Heavy"/>
              </a:rPr>
              <a:t>Data Preparation</a:t>
            </a:r>
          </a:p>
        </p:txBody>
      </p:sp>
      <p:sp>
        <p:nvSpPr>
          <p:cNvPr id="49" name="Freeform 31">
            <a:extLst>
              <a:ext uri="{FF2B5EF4-FFF2-40B4-BE49-F238E27FC236}">
                <a16:creationId xmlns:a16="http://schemas.microsoft.com/office/drawing/2014/main" id="{5F2C67AD-81DD-E5B4-6F66-AC6BA10D6EE2}"/>
              </a:ext>
            </a:extLst>
          </p:cNvPr>
          <p:cNvSpPr/>
          <p:nvPr/>
        </p:nvSpPr>
        <p:spPr>
          <a:xfrm>
            <a:off x="-506740" y="7225804"/>
            <a:ext cx="2943890" cy="3078380"/>
          </a:xfrm>
          <a:custGeom>
            <a:avLst/>
            <a:gdLst/>
            <a:ahLst/>
            <a:cxnLst/>
            <a:rect l="l" t="t" r="r" b="b"/>
            <a:pathLst>
              <a:path w="4217604" h="4535058">
                <a:moveTo>
                  <a:pt x="0" y="0"/>
                </a:moveTo>
                <a:lnTo>
                  <a:pt x="4217604" y="0"/>
                </a:lnTo>
                <a:lnTo>
                  <a:pt x="4217604" y="4535057"/>
                </a:lnTo>
                <a:lnTo>
                  <a:pt x="0" y="4535057"/>
                </a:lnTo>
                <a:lnTo>
                  <a:pt x="0" y="0"/>
                </a:lnTo>
                <a:close/>
              </a:path>
            </a:pathLst>
          </a:custGeom>
          <a:blipFill>
            <a:blip r:embed="rId4"/>
            <a:stretch>
              <a:fillRect/>
            </a:stretch>
          </a:blipFill>
        </p:spPr>
      </p:sp>
      <p:sp>
        <p:nvSpPr>
          <p:cNvPr id="50" name="Freeform 23">
            <a:extLst>
              <a:ext uri="{FF2B5EF4-FFF2-40B4-BE49-F238E27FC236}">
                <a16:creationId xmlns:a16="http://schemas.microsoft.com/office/drawing/2014/main" id="{56551602-2ACB-017F-626D-D3DB3A416B28}"/>
              </a:ext>
            </a:extLst>
          </p:cNvPr>
          <p:cNvSpPr/>
          <p:nvPr/>
        </p:nvSpPr>
        <p:spPr>
          <a:xfrm>
            <a:off x="14330752" y="-392996"/>
            <a:ext cx="3991759" cy="4292214"/>
          </a:xfrm>
          <a:custGeom>
            <a:avLst/>
            <a:gdLst/>
            <a:ahLst/>
            <a:cxnLst/>
            <a:rect l="l" t="t" r="r" b="b"/>
            <a:pathLst>
              <a:path w="3991759" h="4292214">
                <a:moveTo>
                  <a:pt x="0" y="0"/>
                </a:moveTo>
                <a:lnTo>
                  <a:pt x="3991758" y="0"/>
                </a:lnTo>
                <a:lnTo>
                  <a:pt x="3991758" y="4292213"/>
                </a:lnTo>
                <a:lnTo>
                  <a:pt x="0" y="4292213"/>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EDEB"/>
        </a:solidFill>
        <a:effectLst/>
      </p:bgPr>
    </p:bg>
    <p:spTree>
      <p:nvGrpSpPr>
        <p:cNvPr id="1" name=""/>
        <p:cNvGrpSpPr/>
        <p:nvPr/>
      </p:nvGrpSpPr>
      <p:grpSpPr>
        <a:xfrm>
          <a:off x="0" y="0"/>
          <a:ext cx="0" cy="0"/>
          <a:chOff x="0" y="0"/>
          <a:chExt cx="0" cy="0"/>
        </a:xfrm>
      </p:grpSpPr>
      <p:sp>
        <p:nvSpPr>
          <p:cNvPr id="2" name="Freeform 2"/>
          <p:cNvSpPr/>
          <p:nvPr/>
        </p:nvSpPr>
        <p:spPr>
          <a:xfrm rot="7215202">
            <a:off x="-11531849" y="-3646069"/>
            <a:ext cx="17793651" cy="14101468"/>
          </a:xfrm>
          <a:custGeom>
            <a:avLst/>
            <a:gdLst/>
            <a:ahLst/>
            <a:cxnLst/>
            <a:rect l="l" t="t" r="r" b="b"/>
            <a:pathLst>
              <a:path w="17793651" h="14101468">
                <a:moveTo>
                  <a:pt x="0" y="0"/>
                </a:moveTo>
                <a:lnTo>
                  <a:pt x="17793651" y="0"/>
                </a:lnTo>
                <a:lnTo>
                  <a:pt x="17793651" y="14101468"/>
                </a:lnTo>
                <a:lnTo>
                  <a:pt x="0" y="14101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66099" y="394624"/>
            <a:ext cx="10590775" cy="769441"/>
          </a:xfrm>
          <a:prstGeom prst="rect">
            <a:avLst/>
          </a:prstGeom>
        </p:spPr>
        <p:txBody>
          <a:bodyPr lIns="0" tIns="0" rIns="0" bIns="0" rtlCol="0" anchor="t">
            <a:spAutoFit/>
          </a:bodyPr>
          <a:lstStyle/>
          <a:p>
            <a:pPr marL="0" lvl="0" indent="0" algn="l">
              <a:lnSpc>
                <a:spcPts val="6000"/>
              </a:lnSpc>
              <a:spcBef>
                <a:spcPct val="0"/>
              </a:spcBef>
            </a:pPr>
            <a:r>
              <a:rPr lang="en-US" sz="5000" dirty="0">
                <a:solidFill>
                  <a:srgbClr val="242424"/>
                </a:solidFill>
                <a:latin typeface="Cooper Hewitt Heavy"/>
              </a:rPr>
              <a:t>Data Preparation in 3 steps</a:t>
            </a:r>
          </a:p>
        </p:txBody>
      </p:sp>
      <p:sp>
        <p:nvSpPr>
          <p:cNvPr id="4" name="Freeform 4"/>
          <p:cNvSpPr/>
          <p:nvPr/>
        </p:nvSpPr>
        <p:spPr>
          <a:xfrm rot="7215202">
            <a:off x="7664835" y="823736"/>
            <a:ext cx="17793651" cy="14101468"/>
          </a:xfrm>
          <a:custGeom>
            <a:avLst/>
            <a:gdLst/>
            <a:ahLst/>
            <a:cxnLst/>
            <a:rect l="l" t="t" r="r" b="b"/>
            <a:pathLst>
              <a:path w="17793651" h="14101468">
                <a:moveTo>
                  <a:pt x="0" y="0"/>
                </a:moveTo>
                <a:lnTo>
                  <a:pt x="17793651" y="0"/>
                </a:lnTo>
                <a:lnTo>
                  <a:pt x="17793651" y="14101468"/>
                </a:lnTo>
                <a:lnTo>
                  <a:pt x="0" y="14101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5" name="Freeform 5"/>
          <p:cNvSpPr/>
          <p:nvPr/>
        </p:nvSpPr>
        <p:spPr>
          <a:xfrm rot="7215202">
            <a:off x="7958707" y="1794247"/>
            <a:ext cx="1763802" cy="1397813"/>
          </a:xfrm>
          <a:custGeom>
            <a:avLst/>
            <a:gdLst/>
            <a:ahLst/>
            <a:cxnLst/>
            <a:rect l="l" t="t" r="r" b="b"/>
            <a:pathLst>
              <a:path w="1763802" h="1397813">
                <a:moveTo>
                  <a:pt x="0" y="0"/>
                </a:moveTo>
                <a:lnTo>
                  <a:pt x="1763802" y="0"/>
                </a:lnTo>
                <a:lnTo>
                  <a:pt x="1763802" y="1397813"/>
                </a:lnTo>
                <a:lnTo>
                  <a:pt x="0" y="1397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9237351">
            <a:off x="2202187" y="1818262"/>
            <a:ext cx="1763802" cy="1397813"/>
          </a:xfrm>
          <a:custGeom>
            <a:avLst/>
            <a:gdLst/>
            <a:ahLst/>
            <a:cxnLst/>
            <a:rect l="l" t="t" r="r" b="b"/>
            <a:pathLst>
              <a:path w="1763802" h="1397813">
                <a:moveTo>
                  <a:pt x="0" y="0"/>
                </a:moveTo>
                <a:lnTo>
                  <a:pt x="1763802" y="0"/>
                </a:lnTo>
                <a:lnTo>
                  <a:pt x="1763802" y="1397813"/>
                </a:lnTo>
                <a:lnTo>
                  <a:pt x="0" y="1397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10573158">
            <a:off x="13409304" y="1676253"/>
            <a:ext cx="1763802" cy="1397813"/>
          </a:xfrm>
          <a:custGeom>
            <a:avLst/>
            <a:gdLst/>
            <a:ahLst/>
            <a:cxnLst/>
            <a:rect l="l" t="t" r="r" b="b"/>
            <a:pathLst>
              <a:path w="1763802" h="1397813">
                <a:moveTo>
                  <a:pt x="0" y="0"/>
                </a:moveTo>
                <a:lnTo>
                  <a:pt x="1763802" y="0"/>
                </a:lnTo>
                <a:lnTo>
                  <a:pt x="1763802" y="1397813"/>
                </a:lnTo>
                <a:lnTo>
                  <a:pt x="0" y="1397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2251915" y="1737333"/>
            <a:ext cx="1494441" cy="1639887"/>
            <a:chOff x="0" y="-211712"/>
            <a:chExt cx="933645" cy="1024512"/>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0" name="TextBox 10"/>
            <p:cNvSpPr txBox="1"/>
            <p:nvPr/>
          </p:nvSpPr>
          <p:spPr>
            <a:xfrm>
              <a:off x="273245" y="-211712"/>
              <a:ext cx="660400" cy="746125"/>
            </a:xfrm>
            <a:prstGeom prst="rect">
              <a:avLst/>
            </a:prstGeom>
          </p:spPr>
          <p:txBody>
            <a:bodyPr lIns="50800" tIns="50800" rIns="50800" bIns="50800" rtlCol="0" anchor="ctr"/>
            <a:lstStyle/>
            <a:p>
              <a:pPr algn="ctr">
                <a:lnSpc>
                  <a:spcPts val="6020"/>
                </a:lnSpc>
              </a:pPr>
              <a:r>
                <a:rPr lang="en-US" sz="4300" dirty="0">
                  <a:solidFill>
                    <a:srgbClr val="F8EDEB"/>
                  </a:solidFill>
                  <a:latin typeface="Montserrat Bold"/>
                </a:rPr>
                <a:t>1.</a:t>
              </a:r>
            </a:p>
          </p:txBody>
        </p:sp>
      </p:grpSp>
      <p:grpSp>
        <p:nvGrpSpPr>
          <p:cNvPr id="11" name="Group 11"/>
          <p:cNvGrpSpPr/>
          <p:nvPr/>
        </p:nvGrpSpPr>
        <p:grpSpPr>
          <a:xfrm>
            <a:off x="8068341" y="1744461"/>
            <a:ext cx="1301010" cy="2105347"/>
            <a:chOff x="0" y="-502506"/>
            <a:chExt cx="812800" cy="1315306"/>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3" name="TextBox 13"/>
            <p:cNvSpPr txBox="1"/>
            <p:nvPr/>
          </p:nvSpPr>
          <p:spPr>
            <a:xfrm>
              <a:off x="120845" y="-502506"/>
              <a:ext cx="660400" cy="746125"/>
            </a:xfrm>
            <a:prstGeom prst="rect">
              <a:avLst/>
            </a:prstGeom>
          </p:spPr>
          <p:txBody>
            <a:bodyPr lIns="50800" tIns="50800" rIns="50800" bIns="50800" rtlCol="0" anchor="ctr"/>
            <a:lstStyle/>
            <a:p>
              <a:pPr algn="ctr">
                <a:lnSpc>
                  <a:spcPts val="6020"/>
                </a:lnSpc>
              </a:pPr>
              <a:r>
                <a:rPr lang="en-US" sz="4300" dirty="0">
                  <a:solidFill>
                    <a:srgbClr val="F8EDEB"/>
                  </a:solidFill>
                  <a:latin typeface="Montserrat Bold"/>
                </a:rPr>
                <a:t>2.</a:t>
              </a:r>
            </a:p>
          </p:txBody>
        </p:sp>
      </p:grpSp>
      <p:grpSp>
        <p:nvGrpSpPr>
          <p:cNvPr id="14" name="Group 14"/>
          <p:cNvGrpSpPr/>
          <p:nvPr/>
        </p:nvGrpSpPr>
        <p:grpSpPr>
          <a:xfrm>
            <a:off x="13775730" y="1619623"/>
            <a:ext cx="1441542" cy="1443652"/>
            <a:chOff x="-87797" y="-89115"/>
            <a:chExt cx="900597" cy="901915"/>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6" name="TextBox 16"/>
            <p:cNvSpPr txBox="1"/>
            <p:nvPr/>
          </p:nvSpPr>
          <p:spPr>
            <a:xfrm>
              <a:off x="-87797" y="-89115"/>
              <a:ext cx="660400" cy="746125"/>
            </a:xfrm>
            <a:prstGeom prst="rect">
              <a:avLst/>
            </a:prstGeom>
          </p:spPr>
          <p:txBody>
            <a:bodyPr lIns="50800" tIns="50800" rIns="50800" bIns="50800" rtlCol="0" anchor="ctr"/>
            <a:lstStyle/>
            <a:p>
              <a:pPr algn="ctr">
                <a:lnSpc>
                  <a:spcPts val="6020"/>
                </a:lnSpc>
              </a:pPr>
              <a:r>
                <a:rPr lang="en-US" sz="4300" dirty="0">
                  <a:solidFill>
                    <a:srgbClr val="F8EDEB"/>
                  </a:solidFill>
                  <a:latin typeface="Montserrat Bold"/>
                </a:rPr>
                <a:t>3.</a:t>
              </a:r>
            </a:p>
          </p:txBody>
        </p:sp>
      </p:grpSp>
      <p:sp>
        <p:nvSpPr>
          <p:cNvPr id="17" name="TextBox 17"/>
          <p:cNvSpPr txBox="1"/>
          <p:nvPr/>
        </p:nvSpPr>
        <p:spPr>
          <a:xfrm>
            <a:off x="6960396" y="3377220"/>
            <a:ext cx="3760423" cy="1958037"/>
          </a:xfrm>
          <a:prstGeom prst="rect">
            <a:avLst/>
          </a:prstGeom>
        </p:spPr>
        <p:txBody>
          <a:bodyPr lIns="0" tIns="0" rIns="0" bIns="0" rtlCol="0" anchor="t">
            <a:spAutoFit/>
          </a:bodyPr>
          <a:lstStyle/>
          <a:p>
            <a:pPr marL="0" lvl="0" indent="0" algn="ctr">
              <a:lnSpc>
                <a:spcPts val="3079"/>
              </a:lnSpc>
              <a:spcBef>
                <a:spcPct val="0"/>
              </a:spcBef>
            </a:pPr>
            <a:r>
              <a:rPr lang="en-US" sz="2199" dirty="0">
                <a:solidFill>
                  <a:srgbClr val="242424"/>
                </a:solidFill>
                <a:latin typeface="Montserrat Bold"/>
              </a:rPr>
              <a:t>Remove errors and inconsistencies, convert the data to a consistent format, normalize the data.</a:t>
            </a:r>
          </a:p>
        </p:txBody>
      </p:sp>
      <p:sp>
        <p:nvSpPr>
          <p:cNvPr id="18" name="TextBox 18"/>
          <p:cNvSpPr txBox="1"/>
          <p:nvPr/>
        </p:nvSpPr>
        <p:spPr>
          <a:xfrm>
            <a:off x="720106" y="3330163"/>
            <a:ext cx="4707826" cy="1958037"/>
          </a:xfrm>
          <a:prstGeom prst="rect">
            <a:avLst/>
          </a:prstGeom>
        </p:spPr>
        <p:txBody>
          <a:bodyPr wrap="square" lIns="0" tIns="0" rIns="0" bIns="0" rtlCol="0" anchor="t">
            <a:spAutoFit/>
          </a:bodyPr>
          <a:lstStyle/>
          <a:p>
            <a:pPr marL="0" lvl="0" indent="0" algn="ctr">
              <a:lnSpc>
                <a:spcPts val="3079"/>
              </a:lnSpc>
              <a:spcBef>
                <a:spcPct val="0"/>
              </a:spcBef>
            </a:pPr>
            <a:r>
              <a:rPr lang="en-US" sz="2199" dirty="0">
                <a:solidFill>
                  <a:srgbClr val="242424"/>
                </a:solidFill>
                <a:latin typeface="Montserrat Bold"/>
              </a:rPr>
              <a:t>Collect data from various sources, such as police departments, government agencies, and private organizations.</a:t>
            </a:r>
          </a:p>
        </p:txBody>
      </p:sp>
      <p:sp>
        <p:nvSpPr>
          <p:cNvPr id="19" name="TextBox 19"/>
          <p:cNvSpPr txBox="1"/>
          <p:nvPr/>
        </p:nvSpPr>
        <p:spPr>
          <a:xfrm>
            <a:off x="12899787" y="3404665"/>
            <a:ext cx="3760423" cy="1958037"/>
          </a:xfrm>
          <a:prstGeom prst="rect">
            <a:avLst/>
          </a:prstGeom>
        </p:spPr>
        <p:txBody>
          <a:bodyPr lIns="0" tIns="0" rIns="0" bIns="0" rtlCol="0" anchor="t">
            <a:spAutoFit/>
          </a:bodyPr>
          <a:lstStyle/>
          <a:p>
            <a:pPr marL="0" lvl="0" indent="0" algn="ctr">
              <a:lnSpc>
                <a:spcPts val="3079"/>
              </a:lnSpc>
              <a:spcBef>
                <a:spcPct val="0"/>
              </a:spcBef>
            </a:pPr>
            <a:r>
              <a:rPr lang="en-US" sz="2199" dirty="0">
                <a:solidFill>
                  <a:srgbClr val="242424"/>
                </a:solidFill>
                <a:latin typeface="Montserrat Bold"/>
              </a:rPr>
              <a:t>Create new features from the existing data that may be more informative for the machine learning model.</a:t>
            </a:r>
          </a:p>
        </p:txBody>
      </p:sp>
      <p:pic>
        <p:nvPicPr>
          <p:cNvPr id="21" name="Picture 20">
            <a:extLst>
              <a:ext uri="{FF2B5EF4-FFF2-40B4-BE49-F238E27FC236}">
                <a16:creationId xmlns:a16="http://schemas.microsoft.com/office/drawing/2014/main" id="{D2634E4A-5405-CAC3-F9C3-949230BC942F}"/>
              </a:ext>
            </a:extLst>
          </p:cNvPr>
          <p:cNvPicPr>
            <a:picLocks noChangeAspect="1"/>
          </p:cNvPicPr>
          <p:nvPr/>
        </p:nvPicPr>
        <p:blipFill>
          <a:blip r:embed="rId6"/>
          <a:stretch>
            <a:fillRect/>
          </a:stretch>
        </p:blipFill>
        <p:spPr>
          <a:xfrm>
            <a:off x="850066" y="5489355"/>
            <a:ext cx="6312734" cy="4554972"/>
          </a:xfrm>
          <a:prstGeom prst="rect">
            <a:avLst/>
          </a:prstGeom>
        </p:spPr>
      </p:pic>
      <p:pic>
        <p:nvPicPr>
          <p:cNvPr id="23" name="Picture 22">
            <a:extLst>
              <a:ext uri="{FF2B5EF4-FFF2-40B4-BE49-F238E27FC236}">
                <a16:creationId xmlns:a16="http://schemas.microsoft.com/office/drawing/2014/main" id="{663EA219-41E9-BA8B-2F28-A1764492C13E}"/>
              </a:ext>
            </a:extLst>
          </p:cNvPr>
          <p:cNvPicPr>
            <a:picLocks noChangeAspect="1"/>
          </p:cNvPicPr>
          <p:nvPr/>
        </p:nvPicPr>
        <p:blipFill>
          <a:blip r:embed="rId7"/>
          <a:stretch>
            <a:fillRect/>
          </a:stretch>
        </p:blipFill>
        <p:spPr>
          <a:xfrm>
            <a:off x="8498705" y="5489354"/>
            <a:ext cx="2702695" cy="4612667"/>
          </a:xfrm>
          <a:prstGeom prst="rect">
            <a:avLst/>
          </a:prstGeom>
        </p:spPr>
      </p:pic>
      <p:pic>
        <p:nvPicPr>
          <p:cNvPr id="25" name="Picture 24">
            <a:extLst>
              <a:ext uri="{FF2B5EF4-FFF2-40B4-BE49-F238E27FC236}">
                <a16:creationId xmlns:a16="http://schemas.microsoft.com/office/drawing/2014/main" id="{C77A03BD-FD29-124F-46E0-986C02477EB3}"/>
              </a:ext>
            </a:extLst>
          </p:cNvPr>
          <p:cNvPicPr>
            <a:picLocks noChangeAspect="1"/>
          </p:cNvPicPr>
          <p:nvPr/>
        </p:nvPicPr>
        <p:blipFill>
          <a:blip r:embed="rId8"/>
          <a:stretch>
            <a:fillRect/>
          </a:stretch>
        </p:blipFill>
        <p:spPr>
          <a:xfrm>
            <a:off x="12646647" y="5489354"/>
            <a:ext cx="4027850" cy="44090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EDEB"/>
        </a:solidFill>
        <a:effectLst/>
      </p:bgPr>
    </p:bg>
    <p:spTree>
      <p:nvGrpSpPr>
        <p:cNvPr id="1" name=""/>
        <p:cNvGrpSpPr/>
        <p:nvPr/>
      </p:nvGrpSpPr>
      <p:grpSpPr>
        <a:xfrm>
          <a:off x="0" y="0"/>
          <a:ext cx="0" cy="0"/>
          <a:chOff x="0" y="0"/>
          <a:chExt cx="0" cy="0"/>
        </a:xfrm>
      </p:grpSpPr>
      <p:sp>
        <p:nvSpPr>
          <p:cNvPr id="2" name="Freeform 2"/>
          <p:cNvSpPr/>
          <p:nvPr/>
        </p:nvSpPr>
        <p:spPr>
          <a:xfrm rot="7215202">
            <a:off x="-11531849" y="-3646069"/>
            <a:ext cx="17793651" cy="14101468"/>
          </a:xfrm>
          <a:custGeom>
            <a:avLst/>
            <a:gdLst/>
            <a:ahLst/>
            <a:cxnLst/>
            <a:rect l="l" t="t" r="r" b="b"/>
            <a:pathLst>
              <a:path w="17793651" h="14101468">
                <a:moveTo>
                  <a:pt x="0" y="0"/>
                </a:moveTo>
                <a:lnTo>
                  <a:pt x="17793651" y="0"/>
                </a:lnTo>
                <a:lnTo>
                  <a:pt x="17793651" y="14101468"/>
                </a:lnTo>
                <a:lnTo>
                  <a:pt x="0" y="14101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85394" y="739207"/>
            <a:ext cx="10590775" cy="769441"/>
          </a:xfrm>
          <a:prstGeom prst="rect">
            <a:avLst/>
          </a:prstGeom>
        </p:spPr>
        <p:txBody>
          <a:bodyPr lIns="0" tIns="0" rIns="0" bIns="0" rtlCol="0" anchor="t">
            <a:spAutoFit/>
          </a:bodyPr>
          <a:lstStyle/>
          <a:p>
            <a:pPr marL="0" lvl="0" indent="0" algn="l">
              <a:lnSpc>
                <a:spcPts val="6000"/>
              </a:lnSpc>
              <a:spcBef>
                <a:spcPct val="0"/>
              </a:spcBef>
            </a:pPr>
            <a:r>
              <a:rPr lang="en-US" sz="5000" dirty="0">
                <a:solidFill>
                  <a:srgbClr val="242424"/>
                </a:solidFill>
                <a:latin typeface="Cooper Hewitt Heavy"/>
              </a:rPr>
              <a:t>Model Training in 3 steps</a:t>
            </a:r>
          </a:p>
        </p:txBody>
      </p:sp>
      <p:sp>
        <p:nvSpPr>
          <p:cNvPr id="4" name="Freeform 4"/>
          <p:cNvSpPr/>
          <p:nvPr/>
        </p:nvSpPr>
        <p:spPr>
          <a:xfrm rot="7215202">
            <a:off x="7664835" y="823736"/>
            <a:ext cx="17793651" cy="14101468"/>
          </a:xfrm>
          <a:custGeom>
            <a:avLst/>
            <a:gdLst/>
            <a:ahLst/>
            <a:cxnLst/>
            <a:rect l="l" t="t" r="r" b="b"/>
            <a:pathLst>
              <a:path w="17793651" h="14101468">
                <a:moveTo>
                  <a:pt x="0" y="0"/>
                </a:moveTo>
                <a:lnTo>
                  <a:pt x="17793651" y="0"/>
                </a:lnTo>
                <a:lnTo>
                  <a:pt x="17793651" y="14101468"/>
                </a:lnTo>
                <a:lnTo>
                  <a:pt x="0" y="14101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5" name="Freeform 5"/>
          <p:cNvSpPr/>
          <p:nvPr/>
        </p:nvSpPr>
        <p:spPr>
          <a:xfrm rot="7215202">
            <a:off x="7781427" y="2059076"/>
            <a:ext cx="1763802" cy="1397813"/>
          </a:xfrm>
          <a:custGeom>
            <a:avLst/>
            <a:gdLst/>
            <a:ahLst/>
            <a:cxnLst/>
            <a:rect l="l" t="t" r="r" b="b"/>
            <a:pathLst>
              <a:path w="1763802" h="1397813">
                <a:moveTo>
                  <a:pt x="0" y="0"/>
                </a:moveTo>
                <a:lnTo>
                  <a:pt x="1763802" y="0"/>
                </a:lnTo>
                <a:lnTo>
                  <a:pt x="1763802" y="1397813"/>
                </a:lnTo>
                <a:lnTo>
                  <a:pt x="0" y="1397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9237351">
            <a:off x="2276578" y="2012274"/>
            <a:ext cx="1763802" cy="1397813"/>
          </a:xfrm>
          <a:custGeom>
            <a:avLst/>
            <a:gdLst/>
            <a:ahLst/>
            <a:cxnLst/>
            <a:rect l="l" t="t" r="r" b="b"/>
            <a:pathLst>
              <a:path w="1763802" h="1397813">
                <a:moveTo>
                  <a:pt x="0" y="0"/>
                </a:moveTo>
                <a:lnTo>
                  <a:pt x="1763802" y="0"/>
                </a:lnTo>
                <a:lnTo>
                  <a:pt x="1763802" y="1397813"/>
                </a:lnTo>
                <a:lnTo>
                  <a:pt x="0" y="1397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10573158">
            <a:off x="13896087" y="2012275"/>
            <a:ext cx="1763802" cy="1397813"/>
          </a:xfrm>
          <a:custGeom>
            <a:avLst/>
            <a:gdLst/>
            <a:ahLst/>
            <a:cxnLst/>
            <a:rect l="l" t="t" r="r" b="b"/>
            <a:pathLst>
              <a:path w="1763802" h="1397813">
                <a:moveTo>
                  <a:pt x="0" y="0"/>
                </a:moveTo>
                <a:lnTo>
                  <a:pt x="1763802" y="0"/>
                </a:lnTo>
                <a:lnTo>
                  <a:pt x="1763802" y="1397813"/>
                </a:lnTo>
                <a:lnTo>
                  <a:pt x="0" y="1397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grpSp>
        <p:nvGrpSpPr>
          <p:cNvPr id="8" name="Group 8"/>
          <p:cNvGrpSpPr/>
          <p:nvPr/>
        </p:nvGrpSpPr>
        <p:grpSpPr>
          <a:xfrm>
            <a:off x="2421339" y="1479066"/>
            <a:ext cx="1344763" cy="1667341"/>
            <a:chOff x="0" y="0"/>
            <a:chExt cx="840134" cy="1041664"/>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0" name="TextBox 10"/>
            <p:cNvSpPr txBox="1"/>
            <p:nvPr/>
          </p:nvSpPr>
          <p:spPr>
            <a:xfrm>
              <a:off x="179734" y="295539"/>
              <a:ext cx="660400" cy="746125"/>
            </a:xfrm>
            <a:prstGeom prst="rect">
              <a:avLst/>
            </a:prstGeom>
          </p:spPr>
          <p:txBody>
            <a:bodyPr lIns="50800" tIns="50800" rIns="50800" bIns="50800" rtlCol="0" anchor="ctr"/>
            <a:lstStyle/>
            <a:p>
              <a:pPr algn="ctr">
                <a:lnSpc>
                  <a:spcPts val="6020"/>
                </a:lnSpc>
              </a:pPr>
              <a:r>
                <a:rPr lang="en-US" sz="4300" dirty="0">
                  <a:solidFill>
                    <a:srgbClr val="F8EDEB"/>
                  </a:solidFill>
                  <a:latin typeface="Montserrat Bold"/>
                </a:rPr>
                <a:t>1.</a:t>
              </a:r>
            </a:p>
          </p:txBody>
        </p:sp>
      </p:grpSp>
      <p:grpSp>
        <p:nvGrpSpPr>
          <p:cNvPr id="11" name="Group 11"/>
          <p:cNvGrpSpPr/>
          <p:nvPr/>
        </p:nvGrpSpPr>
        <p:grpSpPr>
          <a:xfrm>
            <a:off x="7981635" y="2013243"/>
            <a:ext cx="1301010" cy="13010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3" name="TextBox 13"/>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F8EDEB"/>
                  </a:solidFill>
                  <a:latin typeface="Montserrat Bold"/>
                </a:rPr>
                <a:t>2.</a:t>
              </a:r>
            </a:p>
          </p:txBody>
        </p:sp>
      </p:grpSp>
      <p:grpSp>
        <p:nvGrpSpPr>
          <p:cNvPr id="14" name="Group 14"/>
          <p:cNvGrpSpPr/>
          <p:nvPr/>
        </p:nvGrpSpPr>
        <p:grpSpPr>
          <a:xfrm>
            <a:off x="14249453" y="1968510"/>
            <a:ext cx="1454602" cy="1345743"/>
            <a:chOff x="-95956" y="-27947"/>
            <a:chExt cx="908756" cy="840747"/>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6" name="TextBox 16"/>
            <p:cNvSpPr txBox="1"/>
            <p:nvPr/>
          </p:nvSpPr>
          <p:spPr>
            <a:xfrm>
              <a:off x="-95956" y="-27947"/>
              <a:ext cx="660400" cy="746125"/>
            </a:xfrm>
            <a:prstGeom prst="rect">
              <a:avLst/>
            </a:prstGeom>
          </p:spPr>
          <p:txBody>
            <a:bodyPr lIns="50800" tIns="50800" rIns="50800" bIns="50800" rtlCol="0" anchor="ctr"/>
            <a:lstStyle/>
            <a:p>
              <a:pPr algn="ctr">
                <a:lnSpc>
                  <a:spcPts val="6020"/>
                </a:lnSpc>
              </a:pPr>
              <a:r>
                <a:rPr lang="en-US" sz="4300" dirty="0">
                  <a:solidFill>
                    <a:srgbClr val="F8EDEB"/>
                  </a:solidFill>
                  <a:latin typeface="Montserrat Bold"/>
                </a:rPr>
                <a:t>3.</a:t>
              </a:r>
            </a:p>
          </p:txBody>
        </p:sp>
      </p:grpSp>
      <p:sp>
        <p:nvSpPr>
          <p:cNvPr id="17" name="TextBox 17"/>
          <p:cNvSpPr txBox="1"/>
          <p:nvPr/>
        </p:nvSpPr>
        <p:spPr>
          <a:xfrm>
            <a:off x="5850840" y="3695010"/>
            <a:ext cx="5562600" cy="1692130"/>
          </a:xfrm>
          <a:prstGeom prst="rect">
            <a:avLst/>
          </a:prstGeom>
        </p:spPr>
        <p:txBody>
          <a:bodyPr wrap="square" lIns="0" tIns="0" rIns="0" bIns="0" rtlCol="0" anchor="t">
            <a:spAutoFit/>
          </a:bodyPr>
          <a:lstStyle/>
          <a:p>
            <a:pPr algn="ctr"/>
            <a:r>
              <a:rPr lang="en-US" sz="2199" dirty="0">
                <a:solidFill>
                  <a:srgbClr val="242424"/>
                </a:solidFill>
                <a:latin typeface="Montserrat Bold"/>
              </a:rPr>
              <a:t>Split the data into training and test sets. The training set is used to train the model, and the test set is used to evaluate the model's performance on unseen data.</a:t>
            </a:r>
          </a:p>
        </p:txBody>
      </p:sp>
      <p:sp>
        <p:nvSpPr>
          <p:cNvPr id="18" name="TextBox 18"/>
          <p:cNvSpPr txBox="1"/>
          <p:nvPr/>
        </p:nvSpPr>
        <p:spPr>
          <a:xfrm>
            <a:off x="1238872" y="3628394"/>
            <a:ext cx="3997387" cy="775790"/>
          </a:xfrm>
          <a:prstGeom prst="rect">
            <a:avLst/>
          </a:prstGeom>
        </p:spPr>
        <p:txBody>
          <a:bodyPr lIns="0" tIns="0" rIns="0" bIns="0" rtlCol="0" anchor="t">
            <a:spAutoFit/>
          </a:bodyPr>
          <a:lstStyle/>
          <a:p>
            <a:pPr marL="0" lvl="0" indent="0" algn="ctr">
              <a:lnSpc>
                <a:spcPts val="3079"/>
              </a:lnSpc>
              <a:spcBef>
                <a:spcPct val="0"/>
              </a:spcBef>
            </a:pPr>
            <a:r>
              <a:rPr lang="en-US" sz="2199" dirty="0">
                <a:solidFill>
                  <a:srgbClr val="242424"/>
                </a:solidFill>
                <a:latin typeface="Montserrat Bold"/>
              </a:rPr>
              <a:t>Choose a machine learning algorithm.</a:t>
            </a:r>
          </a:p>
        </p:txBody>
      </p:sp>
      <p:sp>
        <p:nvSpPr>
          <p:cNvPr id="19" name="TextBox 19"/>
          <p:cNvSpPr txBox="1"/>
          <p:nvPr/>
        </p:nvSpPr>
        <p:spPr>
          <a:xfrm>
            <a:off x="12028021" y="3628394"/>
            <a:ext cx="5334151" cy="2355581"/>
          </a:xfrm>
          <a:prstGeom prst="rect">
            <a:avLst/>
          </a:prstGeom>
        </p:spPr>
        <p:txBody>
          <a:bodyPr wrap="square" lIns="0" tIns="0" rIns="0" bIns="0" rtlCol="0" anchor="t">
            <a:spAutoFit/>
          </a:bodyPr>
          <a:lstStyle/>
          <a:p>
            <a:pPr algn="ctr">
              <a:lnSpc>
                <a:spcPts val="3079"/>
              </a:lnSpc>
              <a:spcBef>
                <a:spcPct val="0"/>
              </a:spcBef>
            </a:pPr>
            <a:r>
              <a:rPr lang="en-US" sz="2199" dirty="0">
                <a:solidFill>
                  <a:srgbClr val="242424"/>
                </a:solidFill>
                <a:latin typeface="Montserrat Bold"/>
              </a:rPr>
              <a:t>Feed the model crime reports and their corresponding labels. The model will then learn to predict crime hotspots based on the features of the crime reports.</a:t>
            </a:r>
          </a:p>
          <a:p>
            <a:pPr marL="0" lvl="0" indent="0" algn="ctr">
              <a:lnSpc>
                <a:spcPts val="3079"/>
              </a:lnSpc>
              <a:spcBef>
                <a:spcPct val="0"/>
              </a:spcBef>
            </a:pPr>
            <a:endParaRPr lang="en-US" sz="2199" dirty="0">
              <a:solidFill>
                <a:srgbClr val="242424"/>
              </a:solidFill>
              <a:latin typeface="Montserrat Bold"/>
            </a:endParaRPr>
          </a:p>
        </p:txBody>
      </p:sp>
      <p:pic>
        <p:nvPicPr>
          <p:cNvPr id="21" name="Picture 20">
            <a:extLst>
              <a:ext uri="{FF2B5EF4-FFF2-40B4-BE49-F238E27FC236}">
                <a16:creationId xmlns:a16="http://schemas.microsoft.com/office/drawing/2014/main" id="{F35A6C22-BF5B-A7F4-062D-5F0EE4ADFE61}"/>
              </a:ext>
            </a:extLst>
          </p:cNvPr>
          <p:cNvPicPr>
            <a:picLocks noChangeAspect="1"/>
          </p:cNvPicPr>
          <p:nvPr/>
        </p:nvPicPr>
        <p:blipFill>
          <a:blip r:embed="rId6"/>
          <a:stretch>
            <a:fillRect/>
          </a:stretch>
        </p:blipFill>
        <p:spPr>
          <a:xfrm>
            <a:off x="613473" y="5801382"/>
            <a:ext cx="6930811" cy="3942727"/>
          </a:xfrm>
          <a:prstGeom prst="rect">
            <a:avLst/>
          </a:prstGeom>
        </p:spPr>
      </p:pic>
      <p:pic>
        <p:nvPicPr>
          <p:cNvPr id="23" name="Picture 22">
            <a:extLst>
              <a:ext uri="{FF2B5EF4-FFF2-40B4-BE49-F238E27FC236}">
                <a16:creationId xmlns:a16="http://schemas.microsoft.com/office/drawing/2014/main" id="{75AF0FFB-8A44-503E-CA50-BB108F7EBDD3}"/>
              </a:ext>
            </a:extLst>
          </p:cNvPr>
          <p:cNvPicPr>
            <a:picLocks noChangeAspect="1"/>
          </p:cNvPicPr>
          <p:nvPr/>
        </p:nvPicPr>
        <p:blipFill>
          <a:blip r:embed="rId7"/>
          <a:stretch>
            <a:fillRect/>
          </a:stretch>
        </p:blipFill>
        <p:spPr>
          <a:xfrm>
            <a:off x="9163957" y="5791176"/>
            <a:ext cx="6145848" cy="3952933"/>
          </a:xfrm>
          <a:prstGeom prst="rect">
            <a:avLst/>
          </a:prstGeom>
        </p:spPr>
      </p:pic>
    </p:spTree>
    <p:extLst>
      <p:ext uri="{BB962C8B-B14F-4D97-AF65-F5344CB8AC3E}">
        <p14:creationId xmlns:p14="http://schemas.microsoft.com/office/powerpoint/2010/main" val="412613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EDEB"/>
        </a:solidFill>
        <a:effectLst/>
      </p:bgPr>
    </p:bg>
    <p:spTree>
      <p:nvGrpSpPr>
        <p:cNvPr id="1" name=""/>
        <p:cNvGrpSpPr/>
        <p:nvPr/>
      </p:nvGrpSpPr>
      <p:grpSpPr>
        <a:xfrm>
          <a:off x="0" y="0"/>
          <a:ext cx="0" cy="0"/>
          <a:chOff x="0" y="0"/>
          <a:chExt cx="0" cy="0"/>
        </a:xfrm>
      </p:grpSpPr>
      <p:sp>
        <p:nvSpPr>
          <p:cNvPr id="2" name="Freeform 2"/>
          <p:cNvSpPr/>
          <p:nvPr/>
        </p:nvSpPr>
        <p:spPr>
          <a:xfrm rot="7215202">
            <a:off x="-11531849" y="-3646069"/>
            <a:ext cx="17793651" cy="14101468"/>
          </a:xfrm>
          <a:custGeom>
            <a:avLst/>
            <a:gdLst/>
            <a:ahLst/>
            <a:cxnLst/>
            <a:rect l="l" t="t" r="r" b="b"/>
            <a:pathLst>
              <a:path w="17793651" h="14101468">
                <a:moveTo>
                  <a:pt x="0" y="0"/>
                </a:moveTo>
                <a:lnTo>
                  <a:pt x="17793651" y="0"/>
                </a:lnTo>
                <a:lnTo>
                  <a:pt x="17793651" y="14101468"/>
                </a:lnTo>
                <a:lnTo>
                  <a:pt x="0" y="14101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43000" y="517680"/>
            <a:ext cx="10590775" cy="769441"/>
          </a:xfrm>
          <a:prstGeom prst="rect">
            <a:avLst/>
          </a:prstGeom>
        </p:spPr>
        <p:txBody>
          <a:bodyPr lIns="0" tIns="0" rIns="0" bIns="0" rtlCol="0" anchor="t">
            <a:spAutoFit/>
          </a:bodyPr>
          <a:lstStyle/>
          <a:p>
            <a:pPr marL="0" lvl="0" indent="0" algn="l">
              <a:lnSpc>
                <a:spcPts val="6000"/>
              </a:lnSpc>
              <a:spcBef>
                <a:spcPct val="0"/>
              </a:spcBef>
            </a:pPr>
            <a:r>
              <a:rPr lang="en-US" sz="5000" dirty="0">
                <a:solidFill>
                  <a:srgbClr val="242424"/>
                </a:solidFill>
                <a:latin typeface="Cooper Hewitt Heavy"/>
              </a:rPr>
              <a:t>Model Deployment in 3 steps</a:t>
            </a:r>
          </a:p>
        </p:txBody>
      </p:sp>
      <p:sp>
        <p:nvSpPr>
          <p:cNvPr id="4" name="Freeform 4"/>
          <p:cNvSpPr/>
          <p:nvPr/>
        </p:nvSpPr>
        <p:spPr>
          <a:xfrm rot="7215202">
            <a:off x="7664835" y="823736"/>
            <a:ext cx="17793651" cy="14101468"/>
          </a:xfrm>
          <a:custGeom>
            <a:avLst/>
            <a:gdLst/>
            <a:ahLst/>
            <a:cxnLst/>
            <a:rect l="l" t="t" r="r" b="b"/>
            <a:pathLst>
              <a:path w="17793651" h="14101468">
                <a:moveTo>
                  <a:pt x="0" y="0"/>
                </a:moveTo>
                <a:lnTo>
                  <a:pt x="17793651" y="0"/>
                </a:lnTo>
                <a:lnTo>
                  <a:pt x="17793651" y="14101468"/>
                </a:lnTo>
                <a:lnTo>
                  <a:pt x="0" y="14101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7215202">
            <a:off x="8018649" y="1897769"/>
            <a:ext cx="1763802" cy="1397813"/>
          </a:xfrm>
          <a:custGeom>
            <a:avLst/>
            <a:gdLst/>
            <a:ahLst/>
            <a:cxnLst/>
            <a:rect l="l" t="t" r="r" b="b"/>
            <a:pathLst>
              <a:path w="1763802" h="1397813">
                <a:moveTo>
                  <a:pt x="0" y="0"/>
                </a:moveTo>
                <a:lnTo>
                  <a:pt x="1763802" y="0"/>
                </a:lnTo>
                <a:lnTo>
                  <a:pt x="1763802" y="1397813"/>
                </a:lnTo>
                <a:lnTo>
                  <a:pt x="0" y="13978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9237351">
            <a:off x="2188827" y="1849891"/>
            <a:ext cx="1763802" cy="1397813"/>
          </a:xfrm>
          <a:custGeom>
            <a:avLst/>
            <a:gdLst/>
            <a:ahLst/>
            <a:cxnLst/>
            <a:rect l="l" t="t" r="r" b="b"/>
            <a:pathLst>
              <a:path w="1763802" h="1397813">
                <a:moveTo>
                  <a:pt x="0" y="0"/>
                </a:moveTo>
                <a:lnTo>
                  <a:pt x="1763802" y="0"/>
                </a:lnTo>
                <a:lnTo>
                  <a:pt x="1763802" y="1397813"/>
                </a:lnTo>
                <a:lnTo>
                  <a:pt x="0" y="13978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7" name="Freeform 7"/>
          <p:cNvSpPr/>
          <p:nvPr/>
        </p:nvSpPr>
        <p:spPr>
          <a:xfrm rot="-10573158">
            <a:off x="13900508" y="1899428"/>
            <a:ext cx="1763802" cy="1397813"/>
          </a:xfrm>
          <a:custGeom>
            <a:avLst/>
            <a:gdLst/>
            <a:ahLst/>
            <a:cxnLst/>
            <a:rect l="l" t="t" r="r" b="b"/>
            <a:pathLst>
              <a:path w="1763802" h="1397813">
                <a:moveTo>
                  <a:pt x="0" y="0"/>
                </a:moveTo>
                <a:lnTo>
                  <a:pt x="1763802" y="0"/>
                </a:lnTo>
                <a:lnTo>
                  <a:pt x="1763802" y="1397813"/>
                </a:lnTo>
                <a:lnTo>
                  <a:pt x="0" y="13978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2251915" y="1801460"/>
            <a:ext cx="1450476" cy="1575760"/>
            <a:chOff x="0" y="-171649"/>
            <a:chExt cx="906178" cy="984449"/>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0" name="TextBox 10"/>
            <p:cNvSpPr txBox="1"/>
            <p:nvPr/>
          </p:nvSpPr>
          <p:spPr>
            <a:xfrm>
              <a:off x="245778" y="-171649"/>
              <a:ext cx="660400" cy="746125"/>
            </a:xfrm>
            <a:prstGeom prst="rect">
              <a:avLst/>
            </a:prstGeom>
          </p:spPr>
          <p:txBody>
            <a:bodyPr lIns="50800" tIns="50800" rIns="50800" bIns="50800" rtlCol="0" anchor="ctr"/>
            <a:lstStyle/>
            <a:p>
              <a:pPr algn="ctr">
                <a:lnSpc>
                  <a:spcPts val="6020"/>
                </a:lnSpc>
              </a:pPr>
              <a:r>
                <a:rPr lang="en-US" sz="4300" dirty="0">
                  <a:solidFill>
                    <a:srgbClr val="F8EDEB"/>
                  </a:solidFill>
                  <a:latin typeface="Montserrat Bold"/>
                </a:rPr>
                <a:t>1.</a:t>
              </a:r>
            </a:p>
          </p:txBody>
        </p:sp>
      </p:grpSp>
      <p:grpSp>
        <p:nvGrpSpPr>
          <p:cNvPr id="11" name="Group 11"/>
          <p:cNvGrpSpPr/>
          <p:nvPr/>
        </p:nvGrpSpPr>
        <p:grpSpPr>
          <a:xfrm>
            <a:off x="8320992" y="1761217"/>
            <a:ext cx="1301010" cy="13010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3" name="TextBox 13"/>
            <p:cNvSpPr txBox="1"/>
            <p:nvPr/>
          </p:nvSpPr>
          <p:spPr>
            <a:xfrm>
              <a:off x="14510" y="63665"/>
              <a:ext cx="660400" cy="746125"/>
            </a:xfrm>
            <a:prstGeom prst="rect">
              <a:avLst/>
            </a:prstGeom>
          </p:spPr>
          <p:txBody>
            <a:bodyPr lIns="50800" tIns="50800" rIns="50800" bIns="50800" rtlCol="0" anchor="ctr"/>
            <a:lstStyle/>
            <a:p>
              <a:pPr algn="ctr">
                <a:lnSpc>
                  <a:spcPts val="6020"/>
                </a:lnSpc>
              </a:pPr>
              <a:r>
                <a:rPr lang="en-US" sz="4300" dirty="0">
                  <a:solidFill>
                    <a:srgbClr val="F8EDEB"/>
                  </a:solidFill>
                  <a:latin typeface="Montserrat Bold"/>
                </a:rPr>
                <a:t>2.</a:t>
              </a:r>
            </a:p>
          </p:txBody>
        </p:sp>
      </p:grpSp>
      <p:grpSp>
        <p:nvGrpSpPr>
          <p:cNvPr id="14" name="Group 14"/>
          <p:cNvGrpSpPr/>
          <p:nvPr/>
        </p:nvGrpSpPr>
        <p:grpSpPr>
          <a:xfrm>
            <a:off x="14253873" y="1863123"/>
            <a:ext cx="1454602" cy="1345743"/>
            <a:chOff x="-95956" y="-27947"/>
            <a:chExt cx="908756" cy="840747"/>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sp>
        <p:sp>
          <p:nvSpPr>
            <p:cNvPr id="16" name="TextBox 16"/>
            <p:cNvSpPr txBox="1"/>
            <p:nvPr/>
          </p:nvSpPr>
          <p:spPr>
            <a:xfrm>
              <a:off x="-95956" y="-27947"/>
              <a:ext cx="660400" cy="746125"/>
            </a:xfrm>
            <a:prstGeom prst="rect">
              <a:avLst/>
            </a:prstGeom>
          </p:spPr>
          <p:txBody>
            <a:bodyPr lIns="50800" tIns="50800" rIns="50800" bIns="50800" rtlCol="0" anchor="ctr"/>
            <a:lstStyle/>
            <a:p>
              <a:pPr algn="ctr">
                <a:lnSpc>
                  <a:spcPts val="6020"/>
                </a:lnSpc>
              </a:pPr>
              <a:r>
                <a:rPr lang="en-US" sz="4300" dirty="0">
                  <a:solidFill>
                    <a:srgbClr val="F8EDEB"/>
                  </a:solidFill>
                  <a:latin typeface="Montserrat Bold"/>
                </a:rPr>
                <a:t>3.</a:t>
              </a:r>
            </a:p>
          </p:txBody>
        </p:sp>
      </p:grpSp>
      <p:sp>
        <p:nvSpPr>
          <p:cNvPr id="17" name="TextBox 17"/>
          <p:cNvSpPr txBox="1"/>
          <p:nvPr/>
        </p:nvSpPr>
        <p:spPr>
          <a:xfrm>
            <a:off x="7105516" y="3563945"/>
            <a:ext cx="3760423" cy="1173335"/>
          </a:xfrm>
          <a:prstGeom prst="rect">
            <a:avLst/>
          </a:prstGeom>
        </p:spPr>
        <p:txBody>
          <a:bodyPr lIns="0" tIns="0" rIns="0" bIns="0" rtlCol="0" anchor="t">
            <a:spAutoFit/>
          </a:bodyPr>
          <a:lstStyle/>
          <a:p>
            <a:pPr marL="0" lvl="0" indent="0" algn="ctr">
              <a:lnSpc>
                <a:spcPts val="3079"/>
              </a:lnSpc>
              <a:spcBef>
                <a:spcPct val="0"/>
              </a:spcBef>
            </a:pPr>
            <a:r>
              <a:rPr lang="en-US" sz="2199" dirty="0">
                <a:solidFill>
                  <a:srgbClr val="242424"/>
                </a:solidFill>
                <a:latin typeface="Montserrat Bold"/>
              </a:rPr>
              <a:t>Developing a web service that exposes the machine learning model as an API.</a:t>
            </a:r>
          </a:p>
        </p:txBody>
      </p:sp>
      <p:sp>
        <p:nvSpPr>
          <p:cNvPr id="18" name="TextBox 18"/>
          <p:cNvSpPr txBox="1"/>
          <p:nvPr/>
        </p:nvSpPr>
        <p:spPr>
          <a:xfrm>
            <a:off x="1006130" y="3516019"/>
            <a:ext cx="4088675" cy="1958037"/>
          </a:xfrm>
          <a:prstGeom prst="rect">
            <a:avLst/>
          </a:prstGeom>
        </p:spPr>
        <p:txBody>
          <a:bodyPr wrap="square" lIns="0" tIns="0" rIns="0" bIns="0" rtlCol="0" anchor="t">
            <a:spAutoFit/>
          </a:bodyPr>
          <a:lstStyle/>
          <a:p>
            <a:pPr marL="0" lvl="0" indent="0" algn="ctr">
              <a:lnSpc>
                <a:spcPts val="3079"/>
              </a:lnSpc>
              <a:spcBef>
                <a:spcPct val="0"/>
              </a:spcBef>
            </a:pPr>
            <a:r>
              <a:rPr lang="en-US" sz="2199" dirty="0">
                <a:solidFill>
                  <a:srgbClr val="242424"/>
                </a:solidFill>
                <a:latin typeface="Montserrat Bold"/>
              </a:rPr>
              <a:t>Convert the trained machine learning model into a format that can be easily deployed and used by other applications.</a:t>
            </a:r>
          </a:p>
        </p:txBody>
      </p:sp>
      <p:sp>
        <p:nvSpPr>
          <p:cNvPr id="19" name="TextBox 19"/>
          <p:cNvSpPr txBox="1"/>
          <p:nvPr/>
        </p:nvSpPr>
        <p:spPr>
          <a:xfrm>
            <a:off x="12748500" y="3540740"/>
            <a:ext cx="4163092" cy="2355581"/>
          </a:xfrm>
          <a:prstGeom prst="rect">
            <a:avLst/>
          </a:prstGeom>
        </p:spPr>
        <p:txBody>
          <a:bodyPr wrap="square" lIns="0" tIns="0" rIns="0" bIns="0" rtlCol="0" anchor="t">
            <a:spAutoFit/>
          </a:bodyPr>
          <a:lstStyle/>
          <a:p>
            <a:pPr marL="0" lvl="0" indent="0" algn="ctr">
              <a:lnSpc>
                <a:spcPts val="3079"/>
              </a:lnSpc>
              <a:spcBef>
                <a:spcPct val="0"/>
              </a:spcBef>
            </a:pPr>
            <a:r>
              <a:rPr lang="en-US" sz="2199" dirty="0">
                <a:solidFill>
                  <a:srgbClr val="242424"/>
                </a:solidFill>
                <a:latin typeface="Montserrat Bold"/>
              </a:rPr>
              <a:t>Publish the API documentation and making it accessible to other businesses through a developer portal or other means.</a:t>
            </a:r>
          </a:p>
        </p:txBody>
      </p:sp>
      <p:pic>
        <p:nvPicPr>
          <p:cNvPr id="21" name="Picture 20">
            <a:extLst>
              <a:ext uri="{FF2B5EF4-FFF2-40B4-BE49-F238E27FC236}">
                <a16:creationId xmlns:a16="http://schemas.microsoft.com/office/drawing/2014/main" id="{5C96C993-158F-BB84-6BEE-80E2EDD4CAB5}"/>
              </a:ext>
            </a:extLst>
          </p:cNvPr>
          <p:cNvPicPr>
            <a:picLocks noChangeAspect="1"/>
          </p:cNvPicPr>
          <p:nvPr/>
        </p:nvPicPr>
        <p:blipFill>
          <a:blip r:embed="rId7"/>
          <a:stretch>
            <a:fillRect/>
          </a:stretch>
        </p:blipFill>
        <p:spPr>
          <a:xfrm>
            <a:off x="545276" y="5601898"/>
            <a:ext cx="6598340" cy="4319989"/>
          </a:xfrm>
          <a:prstGeom prst="rect">
            <a:avLst/>
          </a:prstGeom>
        </p:spPr>
      </p:pic>
      <p:pic>
        <p:nvPicPr>
          <p:cNvPr id="25" name="Picture 24">
            <a:extLst>
              <a:ext uri="{FF2B5EF4-FFF2-40B4-BE49-F238E27FC236}">
                <a16:creationId xmlns:a16="http://schemas.microsoft.com/office/drawing/2014/main" id="{9BE89D01-5A90-F2E9-75B6-2DF4E0807318}"/>
              </a:ext>
            </a:extLst>
          </p:cNvPr>
          <p:cNvPicPr>
            <a:picLocks noChangeAspect="1"/>
          </p:cNvPicPr>
          <p:nvPr/>
        </p:nvPicPr>
        <p:blipFill>
          <a:blip r:embed="rId8"/>
          <a:stretch>
            <a:fillRect/>
          </a:stretch>
        </p:blipFill>
        <p:spPr>
          <a:xfrm>
            <a:off x="8435912" y="5657523"/>
            <a:ext cx="5420429" cy="4249403"/>
          </a:xfrm>
          <a:prstGeom prst="rect">
            <a:avLst/>
          </a:prstGeom>
        </p:spPr>
      </p:pic>
    </p:spTree>
    <p:extLst>
      <p:ext uri="{BB962C8B-B14F-4D97-AF65-F5344CB8AC3E}">
        <p14:creationId xmlns:p14="http://schemas.microsoft.com/office/powerpoint/2010/main" val="318923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B62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378901" y="-250085"/>
            <a:ext cx="5013480" cy="5013480"/>
            <a:chOff x="0" y="0"/>
            <a:chExt cx="2787650" cy="2787650"/>
          </a:xfrm>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E89B00"/>
            </a:solidFill>
          </p:spPr>
        </p:sp>
      </p:grpSp>
      <p:sp>
        <p:nvSpPr>
          <p:cNvPr id="4" name="Freeform 4"/>
          <p:cNvSpPr/>
          <p:nvPr/>
        </p:nvSpPr>
        <p:spPr>
          <a:xfrm rot="-9237351">
            <a:off x="-6274121" y="4073565"/>
            <a:ext cx="14593817" cy="11565600"/>
          </a:xfrm>
          <a:custGeom>
            <a:avLst/>
            <a:gdLst/>
            <a:ahLst/>
            <a:cxnLst/>
            <a:rect l="l" t="t" r="r" b="b"/>
            <a:pathLst>
              <a:path w="14593817" h="11565600">
                <a:moveTo>
                  <a:pt x="0" y="0"/>
                </a:moveTo>
                <a:lnTo>
                  <a:pt x="14593817" y="0"/>
                </a:lnTo>
                <a:lnTo>
                  <a:pt x="14593817" y="11565600"/>
                </a:lnTo>
                <a:lnTo>
                  <a:pt x="0" y="1156560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267592" y="3243154"/>
            <a:ext cx="15752816" cy="9767706"/>
          </a:xfrm>
          <a:custGeom>
            <a:avLst/>
            <a:gdLst/>
            <a:ahLst/>
            <a:cxnLst/>
            <a:rect l="l" t="t" r="r" b="b"/>
            <a:pathLst>
              <a:path w="15752816" h="9767706">
                <a:moveTo>
                  <a:pt x="0" y="0"/>
                </a:moveTo>
                <a:lnTo>
                  <a:pt x="15752816" y="0"/>
                </a:lnTo>
                <a:lnTo>
                  <a:pt x="15752816" y="9767706"/>
                </a:lnTo>
                <a:lnTo>
                  <a:pt x="0" y="9767706"/>
                </a:lnTo>
                <a:lnTo>
                  <a:pt x="0" y="0"/>
                </a:lnTo>
                <a:close/>
              </a:path>
            </a:pathLst>
          </a:custGeom>
          <a:blipFill>
            <a:blip r:embed="rId4"/>
            <a:stretch>
              <a:fillRect t="-902" b="-902"/>
            </a:stretch>
          </a:blipFill>
        </p:spPr>
      </p:sp>
      <p:sp>
        <p:nvSpPr>
          <p:cNvPr id="6" name="AutoShape 6"/>
          <p:cNvSpPr/>
          <p:nvPr/>
        </p:nvSpPr>
        <p:spPr>
          <a:xfrm>
            <a:off x="2157712" y="6795046"/>
            <a:ext cx="13972577" cy="0"/>
          </a:xfrm>
          <a:prstGeom prst="line">
            <a:avLst/>
          </a:prstGeom>
          <a:ln w="85725" cap="rnd">
            <a:solidFill>
              <a:srgbClr val="F6A400"/>
            </a:solidFill>
            <a:prstDash val="sysDot"/>
            <a:headEnd type="none" w="sm" len="sm"/>
            <a:tailEnd type="none" w="sm" len="sm"/>
          </a:ln>
        </p:spPr>
      </p:sp>
      <p:graphicFrame>
        <p:nvGraphicFramePr>
          <p:cNvPr id="7" name="Table 7"/>
          <p:cNvGraphicFramePr>
            <a:graphicFrameLocks noGrp="1"/>
          </p:cNvGraphicFramePr>
          <p:nvPr>
            <p:extLst>
              <p:ext uri="{D42A27DB-BD31-4B8C-83A1-F6EECF244321}">
                <p14:modId xmlns:p14="http://schemas.microsoft.com/office/powerpoint/2010/main" val="2708814370"/>
              </p:ext>
            </p:extLst>
          </p:nvPr>
        </p:nvGraphicFramePr>
        <p:xfrm>
          <a:off x="1493951" y="3836662"/>
          <a:ext cx="15204848" cy="6002492"/>
        </p:xfrm>
        <a:graphic>
          <a:graphicData uri="http://schemas.openxmlformats.org/drawingml/2006/table">
            <a:tbl>
              <a:tblPr/>
              <a:tblGrid>
                <a:gridCol w="4861392">
                  <a:extLst>
                    <a:ext uri="{9D8B030D-6E8A-4147-A177-3AD203B41FA5}">
                      <a16:colId xmlns:a16="http://schemas.microsoft.com/office/drawing/2014/main" val="20000"/>
                    </a:ext>
                  </a:extLst>
                </a:gridCol>
                <a:gridCol w="5434320">
                  <a:extLst>
                    <a:ext uri="{9D8B030D-6E8A-4147-A177-3AD203B41FA5}">
                      <a16:colId xmlns:a16="http://schemas.microsoft.com/office/drawing/2014/main" val="20001"/>
                    </a:ext>
                  </a:extLst>
                </a:gridCol>
                <a:gridCol w="4909136">
                  <a:extLst>
                    <a:ext uri="{9D8B030D-6E8A-4147-A177-3AD203B41FA5}">
                      <a16:colId xmlns:a16="http://schemas.microsoft.com/office/drawing/2014/main" val="20002"/>
                    </a:ext>
                  </a:extLst>
                </a:gridCol>
              </a:tblGrid>
              <a:tr h="3001246">
                <a:tc>
                  <a:txBody>
                    <a:bodyPr/>
                    <a:lstStyle/>
                    <a:p>
                      <a:pPr marL="0" marR="0" lvl="0" indent="0" algn="ctr" defTabSz="914400" rtl="0" eaLnBrk="1" fontAlgn="auto" latinLnBrk="0" hangingPunct="1">
                        <a:lnSpc>
                          <a:spcPts val="4199"/>
                        </a:lnSpc>
                        <a:spcBef>
                          <a:spcPts val="0"/>
                        </a:spcBef>
                        <a:spcAft>
                          <a:spcPts val="0"/>
                        </a:spcAft>
                        <a:buClrTx/>
                        <a:buSzTx/>
                        <a:buFontTx/>
                        <a:buNone/>
                        <a:tabLst/>
                        <a:defRPr/>
                      </a:pPr>
                      <a:r>
                        <a:rPr lang="en-IN" sz="2999" kern="1200" dirty="0">
                          <a:solidFill>
                            <a:srgbClr val="F6A400"/>
                          </a:solidFill>
                          <a:latin typeface="Cooper Hewitt Heavy Bold"/>
                          <a:ea typeface="+mn-ea"/>
                          <a:cs typeface="+mn-cs"/>
                        </a:rPr>
                        <a:t>Data -Driven</a:t>
                      </a:r>
                      <a:endParaRPr lang="en-US" sz="1100" dirty="0"/>
                    </a:p>
                    <a:p>
                      <a:pPr algn="ctr"/>
                      <a:r>
                        <a:rPr lang="en-US" sz="2100" kern="1200" dirty="0">
                          <a:solidFill>
                            <a:srgbClr val="242424"/>
                          </a:solidFill>
                          <a:latin typeface="Montserrat"/>
                          <a:ea typeface="+mn-ea"/>
                          <a:cs typeface="+mn-cs"/>
                        </a:rPr>
                        <a:t>Leverages the power of machine learning to identify patterns in crime data and predict hotspots</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199"/>
                        </a:lnSpc>
                        <a:defRPr/>
                      </a:pPr>
                      <a:r>
                        <a:rPr lang="en-IN" sz="2999" kern="1200" dirty="0">
                          <a:solidFill>
                            <a:srgbClr val="F6A400"/>
                          </a:solidFill>
                          <a:latin typeface="Cooper Hewitt Heavy Bold"/>
                          <a:ea typeface="+mn-ea"/>
                          <a:cs typeface="+mn-cs"/>
                        </a:rPr>
                        <a:t>Scalable</a:t>
                      </a:r>
                    </a:p>
                    <a:p>
                      <a:pPr algn="ctr"/>
                      <a:r>
                        <a:rPr lang="en-US" sz="2100" kern="1200" dirty="0">
                          <a:solidFill>
                            <a:srgbClr val="242424"/>
                          </a:solidFill>
                          <a:latin typeface="Montserrat"/>
                          <a:ea typeface="+mn-ea"/>
                          <a:cs typeface="+mn-cs"/>
                        </a:rPr>
                        <a:t>Can be scaled to cover larger geographic areas and more types of crime</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ts val="4199"/>
                        </a:lnSpc>
                        <a:defRPr/>
                      </a:pPr>
                      <a:r>
                        <a:rPr lang="en-IN" sz="2999" kern="1200" dirty="0">
                          <a:solidFill>
                            <a:srgbClr val="F6A400"/>
                          </a:solidFill>
                          <a:latin typeface="Cooper Hewitt Heavy Bold"/>
                          <a:ea typeface="+mn-ea"/>
                          <a:cs typeface="+mn-cs"/>
                        </a:rPr>
                        <a:t>Accessible</a:t>
                      </a:r>
                    </a:p>
                    <a:p>
                      <a:pPr marL="0" algn="ctr" defTabSz="914400" rtl="0" eaLnBrk="1" latinLnBrk="0" hangingPunct="1"/>
                      <a:r>
                        <a:rPr lang="en-US" sz="2100" kern="1200" dirty="0">
                          <a:solidFill>
                            <a:srgbClr val="242424"/>
                          </a:solidFill>
                          <a:latin typeface="Montserrat"/>
                          <a:ea typeface="+mn-ea"/>
                          <a:cs typeface="+mn-cs"/>
                        </a:rPr>
                        <a:t>Can be made available as an API, making it easy for others to use it in their own applications</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1246">
                <a:tc>
                  <a:txBody>
                    <a:bodyPr/>
                    <a:lstStyle/>
                    <a:p>
                      <a:pPr marL="0" algn="ctr" defTabSz="914400" rtl="0" eaLnBrk="1" latinLnBrk="0" hangingPunct="1">
                        <a:lnSpc>
                          <a:spcPts val="4199"/>
                        </a:lnSpc>
                        <a:defRPr/>
                      </a:pPr>
                      <a:r>
                        <a:rPr lang="en-IN" sz="2999" kern="1200" dirty="0">
                          <a:solidFill>
                            <a:srgbClr val="F6A400"/>
                          </a:solidFill>
                          <a:latin typeface="Cooper Hewitt Heavy Bold"/>
                          <a:ea typeface="+mn-ea"/>
                          <a:cs typeface="+mn-cs"/>
                        </a:rPr>
                        <a:t>Impactful</a:t>
                      </a:r>
                    </a:p>
                    <a:p>
                      <a:pPr marL="0" algn="ctr" defTabSz="914400" rtl="0" eaLnBrk="1" latinLnBrk="0" hangingPunct="1"/>
                      <a:r>
                        <a:rPr lang="en-US" sz="2100" kern="1200" dirty="0">
                          <a:solidFill>
                            <a:srgbClr val="242424"/>
                          </a:solidFill>
                          <a:latin typeface="Montserrat"/>
                          <a:ea typeface="+mn-ea"/>
                          <a:cs typeface="+mn-cs"/>
                        </a:rPr>
                        <a:t>Has the potential to make a significant impact on public safety by reducing crime</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199"/>
                        </a:lnSpc>
                        <a:defRPr/>
                      </a:pPr>
                      <a:r>
                        <a:rPr lang="en-IN" sz="2999" kern="1200" dirty="0">
                          <a:solidFill>
                            <a:srgbClr val="F6A400"/>
                          </a:solidFill>
                          <a:latin typeface="Cooper Hewitt Heavy Bold"/>
                          <a:ea typeface="+mn-ea"/>
                          <a:cs typeface="+mn-cs"/>
                        </a:rPr>
                        <a:t>Sustainable</a:t>
                      </a:r>
                    </a:p>
                    <a:p>
                      <a:pPr algn="ctr"/>
                      <a:r>
                        <a:rPr lang="en-US" sz="2100" kern="1200" dirty="0">
                          <a:solidFill>
                            <a:srgbClr val="242424"/>
                          </a:solidFill>
                          <a:latin typeface="Montserrat"/>
                          <a:ea typeface="+mn-ea"/>
                          <a:cs typeface="+mn-cs"/>
                        </a:rPr>
                        <a:t>The project is designed to be sustainable over time, with a plan for ongoing maintenance and improvement</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ts val="4199"/>
                        </a:lnSpc>
                        <a:defRPr/>
                      </a:pPr>
                      <a:r>
                        <a:rPr lang="en-IN" sz="2999" kern="1200" dirty="0">
                          <a:solidFill>
                            <a:srgbClr val="F6A400"/>
                          </a:solidFill>
                          <a:latin typeface="Cooper Hewitt Heavy Bold"/>
                          <a:ea typeface="+mn-ea"/>
                          <a:cs typeface="+mn-cs"/>
                        </a:rPr>
                        <a:t>Collaborative</a:t>
                      </a:r>
                    </a:p>
                    <a:p>
                      <a:pPr marL="0" algn="ctr" defTabSz="914400" rtl="0" eaLnBrk="1" latinLnBrk="0" hangingPunct="1"/>
                      <a:r>
                        <a:rPr lang="en-US" sz="2100" kern="1200" dirty="0">
                          <a:solidFill>
                            <a:srgbClr val="242424"/>
                          </a:solidFill>
                          <a:latin typeface="Montserrat"/>
                          <a:ea typeface="+mn-ea"/>
                          <a:cs typeface="+mn-cs"/>
                        </a:rPr>
                        <a:t>The project team is open to collaboration with other stakeholders to improve the model and its impact</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TextBox 8"/>
          <p:cNvSpPr txBox="1"/>
          <p:nvPr/>
        </p:nvSpPr>
        <p:spPr>
          <a:xfrm>
            <a:off x="1267592" y="676275"/>
            <a:ext cx="15752816" cy="1640706"/>
          </a:xfrm>
          <a:prstGeom prst="rect">
            <a:avLst/>
          </a:prstGeom>
        </p:spPr>
        <p:txBody>
          <a:bodyPr lIns="0" tIns="0" rIns="0" bIns="0" rtlCol="0" anchor="t">
            <a:spAutoFit/>
          </a:bodyPr>
          <a:lstStyle/>
          <a:p>
            <a:pPr>
              <a:lnSpc>
                <a:spcPts val="14400"/>
              </a:lnSpc>
            </a:pPr>
            <a:r>
              <a:rPr lang="en-US" sz="7200" dirty="0">
                <a:solidFill>
                  <a:srgbClr val="F8EDEB"/>
                </a:solidFill>
                <a:latin typeface="Cooper Hewitt Heavy"/>
              </a:rPr>
              <a:t>Salient features of the project</a:t>
            </a:r>
          </a:p>
        </p:txBody>
      </p:sp>
      <p:sp>
        <p:nvSpPr>
          <p:cNvPr id="9" name="Freeform 36">
            <a:extLst>
              <a:ext uri="{FF2B5EF4-FFF2-40B4-BE49-F238E27FC236}">
                <a16:creationId xmlns:a16="http://schemas.microsoft.com/office/drawing/2014/main" id="{AD04A622-696C-9F58-0FFE-E0DB48305290}"/>
              </a:ext>
            </a:extLst>
          </p:cNvPr>
          <p:cNvSpPr/>
          <p:nvPr/>
        </p:nvSpPr>
        <p:spPr>
          <a:xfrm>
            <a:off x="7546998" y="4304387"/>
            <a:ext cx="553440" cy="572046"/>
          </a:xfrm>
          <a:custGeom>
            <a:avLst/>
            <a:gdLst/>
            <a:ahLst/>
            <a:cxnLst/>
            <a:rect l="l" t="t" r="r" b="b"/>
            <a:pathLst>
              <a:path w="703404" h="814467">
                <a:moveTo>
                  <a:pt x="0" y="0"/>
                </a:moveTo>
                <a:lnTo>
                  <a:pt x="703404" y="0"/>
                </a:lnTo>
                <a:lnTo>
                  <a:pt x="703404" y="814467"/>
                </a:lnTo>
                <a:lnTo>
                  <a:pt x="0" y="8144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32">
            <a:extLst>
              <a:ext uri="{FF2B5EF4-FFF2-40B4-BE49-F238E27FC236}">
                <a16:creationId xmlns:a16="http://schemas.microsoft.com/office/drawing/2014/main" id="{BC9F91A7-EB40-0D21-F775-9D849C5CE8E9}"/>
              </a:ext>
            </a:extLst>
          </p:cNvPr>
          <p:cNvSpPr/>
          <p:nvPr/>
        </p:nvSpPr>
        <p:spPr>
          <a:xfrm>
            <a:off x="1779880" y="4323436"/>
            <a:ext cx="838200" cy="459000"/>
          </a:xfrm>
          <a:custGeom>
            <a:avLst/>
            <a:gdLst/>
            <a:ahLst/>
            <a:cxnLst/>
            <a:rect l="l" t="t" r="r" b="b"/>
            <a:pathLst>
              <a:path w="940385" h="565941">
                <a:moveTo>
                  <a:pt x="0" y="0"/>
                </a:moveTo>
                <a:lnTo>
                  <a:pt x="940385" y="0"/>
                </a:lnTo>
                <a:lnTo>
                  <a:pt x="940385" y="565941"/>
                </a:lnTo>
                <a:lnTo>
                  <a:pt x="0" y="5659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9">
            <a:extLst>
              <a:ext uri="{FF2B5EF4-FFF2-40B4-BE49-F238E27FC236}">
                <a16:creationId xmlns:a16="http://schemas.microsoft.com/office/drawing/2014/main" id="{E3E450CB-02AD-41D3-851D-9094C4D93125}"/>
              </a:ext>
            </a:extLst>
          </p:cNvPr>
          <p:cNvSpPr/>
          <p:nvPr/>
        </p:nvSpPr>
        <p:spPr>
          <a:xfrm>
            <a:off x="12338060" y="7177395"/>
            <a:ext cx="504785" cy="578546"/>
          </a:xfrm>
          <a:custGeom>
            <a:avLst/>
            <a:gdLst/>
            <a:ahLst/>
            <a:cxnLst/>
            <a:rect l="l" t="t" r="r" b="b"/>
            <a:pathLst>
              <a:path w="730649" h="832001">
                <a:moveTo>
                  <a:pt x="0" y="0"/>
                </a:moveTo>
                <a:lnTo>
                  <a:pt x="730649" y="0"/>
                </a:lnTo>
                <a:lnTo>
                  <a:pt x="730649" y="832002"/>
                </a:lnTo>
                <a:lnTo>
                  <a:pt x="0" y="8320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4">
            <a:extLst>
              <a:ext uri="{FF2B5EF4-FFF2-40B4-BE49-F238E27FC236}">
                <a16:creationId xmlns:a16="http://schemas.microsoft.com/office/drawing/2014/main" id="{4415A9EA-2153-38AE-C7FE-F1EED80AF0C6}"/>
              </a:ext>
            </a:extLst>
          </p:cNvPr>
          <p:cNvSpPr/>
          <p:nvPr/>
        </p:nvSpPr>
        <p:spPr>
          <a:xfrm>
            <a:off x="12493604" y="4324810"/>
            <a:ext cx="652398" cy="588250"/>
          </a:xfrm>
          <a:custGeom>
            <a:avLst/>
            <a:gdLst/>
            <a:ahLst/>
            <a:cxnLst/>
            <a:rect l="l" t="t" r="r" b="b"/>
            <a:pathLst>
              <a:path w="743360" h="743360">
                <a:moveTo>
                  <a:pt x="0" y="0"/>
                </a:moveTo>
                <a:lnTo>
                  <a:pt x="743361" y="0"/>
                </a:lnTo>
                <a:lnTo>
                  <a:pt x="743361" y="743360"/>
                </a:lnTo>
                <a:lnTo>
                  <a:pt x="0" y="7433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13" name="Freeform 5">
            <a:extLst>
              <a:ext uri="{FF2B5EF4-FFF2-40B4-BE49-F238E27FC236}">
                <a16:creationId xmlns:a16="http://schemas.microsoft.com/office/drawing/2014/main" id="{F84EF478-2B6B-A2BF-A7C7-828744FB45AE}"/>
              </a:ext>
            </a:extLst>
          </p:cNvPr>
          <p:cNvSpPr/>
          <p:nvPr/>
        </p:nvSpPr>
        <p:spPr>
          <a:xfrm>
            <a:off x="7271333" y="7232080"/>
            <a:ext cx="581520" cy="523861"/>
          </a:xfrm>
          <a:custGeom>
            <a:avLst/>
            <a:gdLst/>
            <a:ahLst/>
            <a:cxnLst/>
            <a:rect l="l" t="t" r="r" b="b"/>
            <a:pathLst>
              <a:path w="847097" h="728504">
                <a:moveTo>
                  <a:pt x="0" y="0"/>
                </a:moveTo>
                <a:lnTo>
                  <a:pt x="847098" y="0"/>
                </a:lnTo>
                <a:lnTo>
                  <a:pt x="847098" y="728504"/>
                </a:lnTo>
                <a:lnTo>
                  <a:pt x="0" y="7285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7">
            <a:extLst>
              <a:ext uri="{FF2B5EF4-FFF2-40B4-BE49-F238E27FC236}">
                <a16:creationId xmlns:a16="http://schemas.microsoft.com/office/drawing/2014/main" id="{49FECCE7-EEDD-3B19-C212-B18B5D133DB6}"/>
              </a:ext>
            </a:extLst>
          </p:cNvPr>
          <p:cNvSpPr/>
          <p:nvPr/>
        </p:nvSpPr>
        <p:spPr>
          <a:xfrm>
            <a:off x="2198980" y="7147436"/>
            <a:ext cx="581519" cy="693151"/>
          </a:xfrm>
          <a:custGeom>
            <a:avLst/>
            <a:gdLst/>
            <a:ahLst/>
            <a:cxnLst/>
            <a:rect l="l" t="t" r="r" b="b"/>
            <a:pathLst>
              <a:path w="682241" h="832001">
                <a:moveTo>
                  <a:pt x="0" y="0"/>
                </a:moveTo>
                <a:lnTo>
                  <a:pt x="682241" y="0"/>
                </a:lnTo>
                <a:lnTo>
                  <a:pt x="682241" y="832002"/>
                </a:lnTo>
                <a:lnTo>
                  <a:pt x="0" y="8320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B626"/>
        </a:solidFill>
        <a:effectLst/>
      </p:bgPr>
    </p:bg>
    <p:spTree>
      <p:nvGrpSpPr>
        <p:cNvPr id="1" name=""/>
        <p:cNvGrpSpPr/>
        <p:nvPr/>
      </p:nvGrpSpPr>
      <p:grpSpPr>
        <a:xfrm>
          <a:off x="0" y="0"/>
          <a:ext cx="0" cy="0"/>
          <a:chOff x="0" y="0"/>
          <a:chExt cx="0" cy="0"/>
        </a:xfrm>
      </p:grpSpPr>
      <p:grpSp>
        <p:nvGrpSpPr>
          <p:cNvPr id="2" name="Group 2"/>
          <p:cNvGrpSpPr/>
          <p:nvPr/>
        </p:nvGrpSpPr>
        <p:grpSpPr>
          <a:xfrm>
            <a:off x="12657624" y="291101"/>
            <a:ext cx="5204668" cy="2254478"/>
            <a:chOff x="0" y="0"/>
            <a:chExt cx="6939557" cy="3005970"/>
          </a:xfrm>
        </p:grpSpPr>
        <p:grpSp>
          <p:nvGrpSpPr>
            <p:cNvPr id="3" name="Group 3"/>
            <p:cNvGrpSpPr/>
            <p:nvPr/>
          </p:nvGrpSpPr>
          <p:grpSpPr>
            <a:xfrm>
              <a:off x="229185" y="229185"/>
              <a:ext cx="6710372" cy="2776785"/>
              <a:chOff x="0" y="0"/>
              <a:chExt cx="1627808" cy="673595"/>
            </a:xfrm>
          </p:grpSpPr>
          <p:sp>
            <p:nvSpPr>
              <p:cNvPr id="4" name="Freeform 4"/>
              <p:cNvSpPr/>
              <p:nvPr/>
            </p:nvSpPr>
            <p:spPr>
              <a:xfrm>
                <a:off x="0" y="0"/>
                <a:ext cx="1627809" cy="673595"/>
              </a:xfrm>
              <a:custGeom>
                <a:avLst/>
                <a:gdLst/>
                <a:ahLst/>
                <a:cxnLst/>
                <a:rect l="l" t="t" r="r" b="b"/>
                <a:pathLst>
                  <a:path w="1627809" h="673595">
                    <a:moveTo>
                      <a:pt x="1503348" y="673595"/>
                    </a:moveTo>
                    <a:lnTo>
                      <a:pt x="124460" y="673595"/>
                    </a:lnTo>
                    <a:cubicBezTo>
                      <a:pt x="55880" y="673595"/>
                      <a:pt x="0" y="617715"/>
                      <a:pt x="0" y="549135"/>
                    </a:cubicBezTo>
                    <a:lnTo>
                      <a:pt x="0" y="124460"/>
                    </a:lnTo>
                    <a:cubicBezTo>
                      <a:pt x="0" y="55880"/>
                      <a:pt x="55880" y="0"/>
                      <a:pt x="124460" y="0"/>
                    </a:cubicBezTo>
                    <a:lnTo>
                      <a:pt x="1503349" y="0"/>
                    </a:lnTo>
                    <a:cubicBezTo>
                      <a:pt x="1571928" y="0"/>
                      <a:pt x="1627809" y="55880"/>
                      <a:pt x="1627809" y="124460"/>
                    </a:cubicBezTo>
                    <a:lnTo>
                      <a:pt x="1627809" y="549135"/>
                    </a:lnTo>
                    <a:cubicBezTo>
                      <a:pt x="1627809" y="617715"/>
                      <a:pt x="1571928" y="673595"/>
                      <a:pt x="1503349" y="673595"/>
                    </a:cubicBezTo>
                    <a:close/>
                  </a:path>
                </a:pathLst>
              </a:custGeom>
              <a:solidFill>
                <a:srgbClr val="F6A400"/>
              </a:solidFill>
            </p:spPr>
          </p:sp>
        </p:grpSp>
        <p:grpSp>
          <p:nvGrpSpPr>
            <p:cNvPr id="5" name="Group 5"/>
            <p:cNvGrpSpPr/>
            <p:nvPr/>
          </p:nvGrpSpPr>
          <p:grpSpPr>
            <a:xfrm>
              <a:off x="0" y="0"/>
              <a:ext cx="6710372" cy="2722390"/>
              <a:chOff x="0" y="0"/>
              <a:chExt cx="1627808" cy="660400"/>
            </a:xfrm>
          </p:grpSpPr>
          <p:sp>
            <p:nvSpPr>
              <p:cNvPr id="6" name="Freeform 6"/>
              <p:cNvSpPr/>
              <p:nvPr/>
            </p:nvSpPr>
            <p:spPr>
              <a:xfrm>
                <a:off x="0" y="0"/>
                <a:ext cx="1627809" cy="660400"/>
              </a:xfrm>
              <a:custGeom>
                <a:avLst/>
                <a:gdLst/>
                <a:ahLst/>
                <a:cxnLst/>
                <a:rect l="l" t="t" r="r" b="b"/>
                <a:pathLst>
                  <a:path w="1627809" h="660400">
                    <a:moveTo>
                      <a:pt x="1503348" y="660400"/>
                    </a:moveTo>
                    <a:lnTo>
                      <a:pt x="124460" y="660400"/>
                    </a:lnTo>
                    <a:cubicBezTo>
                      <a:pt x="55880" y="660400"/>
                      <a:pt x="0" y="604520"/>
                      <a:pt x="0" y="535940"/>
                    </a:cubicBezTo>
                    <a:lnTo>
                      <a:pt x="0" y="124460"/>
                    </a:lnTo>
                    <a:cubicBezTo>
                      <a:pt x="0" y="55880"/>
                      <a:pt x="55880" y="0"/>
                      <a:pt x="124460" y="0"/>
                    </a:cubicBezTo>
                    <a:lnTo>
                      <a:pt x="1503349" y="0"/>
                    </a:lnTo>
                    <a:cubicBezTo>
                      <a:pt x="1571928" y="0"/>
                      <a:pt x="1627809" y="55880"/>
                      <a:pt x="1627809" y="124460"/>
                    </a:cubicBezTo>
                    <a:lnTo>
                      <a:pt x="1627809" y="535940"/>
                    </a:lnTo>
                    <a:cubicBezTo>
                      <a:pt x="1627809" y="604520"/>
                      <a:pt x="1571928" y="660400"/>
                      <a:pt x="1503349" y="660400"/>
                    </a:cubicBezTo>
                    <a:close/>
                  </a:path>
                </a:pathLst>
              </a:custGeom>
              <a:solidFill>
                <a:srgbClr val="F8EDEB"/>
              </a:solidFill>
            </p:spPr>
          </p:sp>
        </p:grpSp>
      </p:grpSp>
      <p:grpSp>
        <p:nvGrpSpPr>
          <p:cNvPr id="7" name="Group 7"/>
          <p:cNvGrpSpPr>
            <a:grpSpLocks noChangeAspect="1"/>
          </p:cNvGrpSpPr>
          <p:nvPr/>
        </p:nvGrpSpPr>
        <p:grpSpPr>
          <a:xfrm>
            <a:off x="-4453976" y="-224333"/>
            <a:ext cx="10965353" cy="10965353"/>
            <a:chOff x="0" y="0"/>
            <a:chExt cx="2787650" cy="2787650"/>
          </a:xfrm>
        </p:grpSpPr>
        <p:sp>
          <p:nvSpPr>
            <p:cNvPr id="8" name="Freeform 8"/>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6A400"/>
            </a:solidFill>
          </p:spPr>
        </p:sp>
      </p:grpSp>
      <p:grpSp>
        <p:nvGrpSpPr>
          <p:cNvPr id="9" name="Group 9"/>
          <p:cNvGrpSpPr/>
          <p:nvPr/>
        </p:nvGrpSpPr>
        <p:grpSpPr>
          <a:xfrm>
            <a:off x="394503" y="3060470"/>
            <a:ext cx="9358179" cy="4053629"/>
            <a:chOff x="-380189" y="170701"/>
            <a:chExt cx="12477571" cy="5404839"/>
          </a:xfrm>
        </p:grpSpPr>
        <p:grpSp>
          <p:nvGrpSpPr>
            <p:cNvPr id="10" name="Group 10"/>
            <p:cNvGrpSpPr/>
            <p:nvPr/>
          </p:nvGrpSpPr>
          <p:grpSpPr>
            <a:xfrm>
              <a:off x="31894" y="582784"/>
              <a:ext cx="12065488" cy="4992756"/>
              <a:chOff x="-51293" y="23030"/>
              <a:chExt cx="1627809" cy="673595"/>
            </a:xfrm>
          </p:grpSpPr>
          <p:sp>
            <p:nvSpPr>
              <p:cNvPr id="11" name="Freeform 11"/>
              <p:cNvSpPr/>
              <p:nvPr/>
            </p:nvSpPr>
            <p:spPr>
              <a:xfrm>
                <a:off x="-51293" y="23030"/>
                <a:ext cx="1627809" cy="673595"/>
              </a:xfrm>
              <a:custGeom>
                <a:avLst/>
                <a:gdLst/>
                <a:ahLst/>
                <a:cxnLst/>
                <a:rect l="l" t="t" r="r" b="b"/>
                <a:pathLst>
                  <a:path w="1627809" h="673595">
                    <a:moveTo>
                      <a:pt x="1503348" y="673595"/>
                    </a:moveTo>
                    <a:lnTo>
                      <a:pt x="124460" y="673595"/>
                    </a:lnTo>
                    <a:cubicBezTo>
                      <a:pt x="55880" y="673595"/>
                      <a:pt x="0" y="617715"/>
                      <a:pt x="0" y="549135"/>
                    </a:cubicBezTo>
                    <a:lnTo>
                      <a:pt x="0" y="124460"/>
                    </a:lnTo>
                    <a:cubicBezTo>
                      <a:pt x="0" y="55880"/>
                      <a:pt x="55880" y="0"/>
                      <a:pt x="124460" y="0"/>
                    </a:cubicBezTo>
                    <a:lnTo>
                      <a:pt x="1503349" y="0"/>
                    </a:lnTo>
                    <a:cubicBezTo>
                      <a:pt x="1571928" y="0"/>
                      <a:pt x="1627809" y="55880"/>
                      <a:pt x="1627809" y="124460"/>
                    </a:cubicBezTo>
                    <a:lnTo>
                      <a:pt x="1627809" y="549135"/>
                    </a:lnTo>
                    <a:cubicBezTo>
                      <a:pt x="1627809" y="617715"/>
                      <a:pt x="1571928" y="673595"/>
                      <a:pt x="1503349" y="673595"/>
                    </a:cubicBezTo>
                    <a:close/>
                  </a:path>
                </a:pathLst>
              </a:custGeom>
              <a:solidFill>
                <a:srgbClr val="F6A400"/>
              </a:solidFill>
            </p:spPr>
          </p:sp>
        </p:grpSp>
        <p:grpSp>
          <p:nvGrpSpPr>
            <p:cNvPr id="12" name="Group 12"/>
            <p:cNvGrpSpPr/>
            <p:nvPr/>
          </p:nvGrpSpPr>
          <p:grpSpPr>
            <a:xfrm>
              <a:off x="-380189" y="170701"/>
              <a:ext cx="12065488" cy="4894952"/>
              <a:chOff x="-51293" y="23030"/>
              <a:chExt cx="1627809" cy="660400"/>
            </a:xfrm>
          </p:grpSpPr>
          <p:sp>
            <p:nvSpPr>
              <p:cNvPr id="13" name="Freeform 13"/>
              <p:cNvSpPr/>
              <p:nvPr/>
            </p:nvSpPr>
            <p:spPr>
              <a:xfrm>
                <a:off x="-51293" y="23030"/>
                <a:ext cx="1627809" cy="660400"/>
              </a:xfrm>
              <a:custGeom>
                <a:avLst/>
                <a:gdLst/>
                <a:ahLst/>
                <a:cxnLst/>
                <a:rect l="l" t="t" r="r" b="b"/>
                <a:pathLst>
                  <a:path w="1627809" h="660400">
                    <a:moveTo>
                      <a:pt x="1503348" y="660400"/>
                    </a:moveTo>
                    <a:lnTo>
                      <a:pt x="124460" y="660400"/>
                    </a:lnTo>
                    <a:cubicBezTo>
                      <a:pt x="55880" y="660400"/>
                      <a:pt x="0" y="604520"/>
                      <a:pt x="0" y="535940"/>
                    </a:cubicBezTo>
                    <a:lnTo>
                      <a:pt x="0" y="124460"/>
                    </a:lnTo>
                    <a:cubicBezTo>
                      <a:pt x="0" y="55880"/>
                      <a:pt x="55880" y="0"/>
                      <a:pt x="124460" y="0"/>
                    </a:cubicBezTo>
                    <a:lnTo>
                      <a:pt x="1503349" y="0"/>
                    </a:lnTo>
                    <a:cubicBezTo>
                      <a:pt x="1571928" y="0"/>
                      <a:pt x="1627809" y="55880"/>
                      <a:pt x="1627809" y="124460"/>
                    </a:cubicBezTo>
                    <a:lnTo>
                      <a:pt x="1627809" y="535940"/>
                    </a:lnTo>
                    <a:cubicBezTo>
                      <a:pt x="1627809" y="604520"/>
                      <a:pt x="1571928" y="660400"/>
                      <a:pt x="1503349" y="660400"/>
                    </a:cubicBezTo>
                    <a:close/>
                  </a:path>
                </a:pathLst>
              </a:custGeom>
              <a:solidFill>
                <a:srgbClr val="F8EDEB"/>
              </a:solidFill>
            </p:spPr>
          </p:sp>
        </p:grpSp>
      </p:grpSp>
      <p:grpSp>
        <p:nvGrpSpPr>
          <p:cNvPr id="14" name="Group 14"/>
          <p:cNvGrpSpPr/>
          <p:nvPr/>
        </p:nvGrpSpPr>
        <p:grpSpPr>
          <a:xfrm>
            <a:off x="12657624" y="2775266"/>
            <a:ext cx="5204668" cy="2254478"/>
            <a:chOff x="0" y="0"/>
            <a:chExt cx="6939557" cy="3005970"/>
          </a:xfrm>
        </p:grpSpPr>
        <p:grpSp>
          <p:nvGrpSpPr>
            <p:cNvPr id="15" name="Group 15"/>
            <p:cNvGrpSpPr/>
            <p:nvPr/>
          </p:nvGrpSpPr>
          <p:grpSpPr>
            <a:xfrm>
              <a:off x="229185" y="229185"/>
              <a:ext cx="6710372" cy="2776785"/>
              <a:chOff x="0" y="0"/>
              <a:chExt cx="1627808" cy="673595"/>
            </a:xfrm>
          </p:grpSpPr>
          <p:sp>
            <p:nvSpPr>
              <p:cNvPr id="16" name="Freeform 16"/>
              <p:cNvSpPr/>
              <p:nvPr/>
            </p:nvSpPr>
            <p:spPr>
              <a:xfrm>
                <a:off x="0" y="0"/>
                <a:ext cx="1627809" cy="673595"/>
              </a:xfrm>
              <a:custGeom>
                <a:avLst/>
                <a:gdLst/>
                <a:ahLst/>
                <a:cxnLst/>
                <a:rect l="l" t="t" r="r" b="b"/>
                <a:pathLst>
                  <a:path w="1627809" h="673595">
                    <a:moveTo>
                      <a:pt x="1503348" y="673595"/>
                    </a:moveTo>
                    <a:lnTo>
                      <a:pt x="124460" y="673595"/>
                    </a:lnTo>
                    <a:cubicBezTo>
                      <a:pt x="55880" y="673595"/>
                      <a:pt x="0" y="617715"/>
                      <a:pt x="0" y="549135"/>
                    </a:cubicBezTo>
                    <a:lnTo>
                      <a:pt x="0" y="124460"/>
                    </a:lnTo>
                    <a:cubicBezTo>
                      <a:pt x="0" y="55880"/>
                      <a:pt x="55880" y="0"/>
                      <a:pt x="124460" y="0"/>
                    </a:cubicBezTo>
                    <a:lnTo>
                      <a:pt x="1503349" y="0"/>
                    </a:lnTo>
                    <a:cubicBezTo>
                      <a:pt x="1571928" y="0"/>
                      <a:pt x="1627809" y="55880"/>
                      <a:pt x="1627809" y="124460"/>
                    </a:cubicBezTo>
                    <a:lnTo>
                      <a:pt x="1627809" y="549135"/>
                    </a:lnTo>
                    <a:cubicBezTo>
                      <a:pt x="1627809" y="617715"/>
                      <a:pt x="1571928" y="673595"/>
                      <a:pt x="1503349" y="673595"/>
                    </a:cubicBezTo>
                    <a:close/>
                  </a:path>
                </a:pathLst>
              </a:custGeom>
              <a:solidFill>
                <a:srgbClr val="F6A400"/>
              </a:solidFill>
            </p:spPr>
          </p:sp>
        </p:grpSp>
        <p:grpSp>
          <p:nvGrpSpPr>
            <p:cNvPr id="17" name="Group 17"/>
            <p:cNvGrpSpPr/>
            <p:nvPr/>
          </p:nvGrpSpPr>
          <p:grpSpPr>
            <a:xfrm>
              <a:off x="0" y="0"/>
              <a:ext cx="6710372" cy="2722390"/>
              <a:chOff x="0" y="0"/>
              <a:chExt cx="1627808" cy="660400"/>
            </a:xfrm>
          </p:grpSpPr>
          <p:sp>
            <p:nvSpPr>
              <p:cNvPr id="18" name="Freeform 18"/>
              <p:cNvSpPr/>
              <p:nvPr/>
            </p:nvSpPr>
            <p:spPr>
              <a:xfrm>
                <a:off x="0" y="0"/>
                <a:ext cx="1627809" cy="660400"/>
              </a:xfrm>
              <a:custGeom>
                <a:avLst/>
                <a:gdLst/>
                <a:ahLst/>
                <a:cxnLst/>
                <a:rect l="l" t="t" r="r" b="b"/>
                <a:pathLst>
                  <a:path w="1627809" h="660400">
                    <a:moveTo>
                      <a:pt x="1503348" y="660400"/>
                    </a:moveTo>
                    <a:lnTo>
                      <a:pt x="124460" y="660400"/>
                    </a:lnTo>
                    <a:cubicBezTo>
                      <a:pt x="55880" y="660400"/>
                      <a:pt x="0" y="604520"/>
                      <a:pt x="0" y="535940"/>
                    </a:cubicBezTo>
                    <a:lnTo>
                      <a:pt x="0" y="124460"/>
                    </a:lnTo>
                    <a:cubicBezTo>
                      <a:pt x="0" y="55880"/>
                      <a:pt x="55880" y="0"/>
                      <a:pt x="124460" y="0"/>
                    </a:cubicBezTo>
                    <a:lnTo>
                      <a:pt x="1503349" y="0"/>
                    </a:lnTo>
                    <a:cubicBezTo>
                      <a:pt x="1571928" y="0"/>
                      <a:pt x="1627809" y="55880"/>
                      <a:pt x="1627809" y="124460"/>
                    </a:cubicBezTo>
                    <a:lnTo>
                      <a:pt x="1627809" y="535940"/>
                    </a:lnTo>
                    <a:cubicBezTo>
                      <a:pt x="1627809" y="604520"/>
                      <a:pt x="1571928" y="660400"/>
                      <a:pt x="1503349" y="660400"/>
                    </a:cubicBezTo>
                    <a:close/>
                  </a:path>
                </a:pathLst>
              </a:custGeom>
              <a:solidFill>
                <a:srgbClr val="F8EDEB"/>
              </a:solidFill>
            </p:spPr>
          </p:sp>
        </p:grpSp>
      </p:grpSp>
      <p:grpSp>
        <p:nvGrpSpPr>
          <p:cNvPr id="19" name="Group 19"/>
          <p:cNvGrpSpPr/>
          <p:nvPr/>
        </p:nvGrpSpPr>
        <p:grpSpPr>
          <a:xfrm>
            <a:off x="12657624" y="5258343"/>
            <a:ext cx="5204668" cy="2254478"/>
            <a:chOff x="0" y="0"/>
            <a:chExt cx="6939557" cy="3005970"/>
          </a:xfrm>
        </p:grpSpPr>
        <p:grpSp>
          <p:nvGrpSpPr>
            <p:cNvPr id="20" name="Group 20"/>
            <p:cNvGrpSpPr/>
            <p:nvPr/>
          </p:nvGrpSpPr>
          <p:grpSpPr>
            <a:xfrm>
              <a:off x="229185" y="229185"/>
              <a:ext cx="6710372" cy="2776785"/>
              <a:chOff x="0" y="0"/>
              <a:chExt cx="1627808" cy="673595"/>
            </a:xfrm>
          </p:grpSpPr>
          <p:sp>
            <p:nvSpPr>
              <p:cNvPr id="21" name="Freeform 21"/>
              <p:cNvSpPr/>
              <p:nvPr/>
            </p:nvSpPr>
            <p:spPr>
              <a:xfrm>
                <a:off x="0" y="0"/>
                <a:ext cx="1627809" cy="673595"/>
              </a:xfrm>
              <a:custGeom>
                <a:avLst/>
                <a:gdLst/>
                <a:ahLst/>
                <a:cxnLst/>
                <a:rect l="l" t="t" r="r" b="b"/>
                <a:pathLst>
                  <a:path w="1627809" h="673595">
                    <a:moveTo>
                      <a:pt x="1503348" y="673595"/>
                    </a:moveTo>
                    <a:lnTo>
                      <a:pt x="124460" y="673595"/>
                    </a:lnTo>
                    <a:cubicBezTo>
                      <a:pt x="55880" y="673595"/>
                      <a:pt x="0" y="617715"/>
                      <a:pt x="0" y="549135"/>
                    </a:cubicBezTo>
                    <a:lnTo>
                      <a:pt x="0" y="124460"/>
                    </a:lnTo>
                    <a:cubicBezTo>
                      <a:pt x="0" y="55880"/>
                      <a:pt x="55880" y="0"/>
                      <a:pt x="124460" y="0"/>
                    </a:cubicBezTo>
                    <a:lnTo>
                      <a:pt x="1503349" y="0"/>
                    </a:lnTo>
                    <a:cubicBezTo>
                      <a:pt x="1571928" y="0"/>
                      <a:pt x="1627809" y="55880"/>
                      <a:pt x="1627809" y="124460"/>
                    </a:cubicBezTo>
                    <a:lnTo>
                      <a:pt x="1627809" y="549135"/>
                    </a:lnTo>
                    <a:cubicBezTo>
                      <a:pt x="1627809" y="617715"/>
                      <a:pt x="1571928" y="673595"/>
                      <a:pt x="1503349" y="673595"/>
                    </a:cubicBezTo>
                    <a:close/>
                  </a:path>
                </a:pathLst>
              </a:custGeom>
              <a:solidFill>
                <a:srgbClr val="F6A400"/>
              </a:solidFill>
            </p:spPr>
          </p:sp>
        </p:grpSp>
        <p:grpSp>
          <p:nvGrpSpPr>
            <p:cNvPr id="22" name="Group 22"/>
            <p:cNvGrpSpPr/>
            <p:nvPr/>
          </p:nvGrpSpPr>
          <p:grpSpPr>
            <a:xfrm>
              <a:off x="0" y="0"/>
              <a:ext cx="6710372" cy="2722390"/>
              <a:chOff x="0" y="0"/>
              <a:chExt cx="1627808" cy="660400"/>
            </a:xfrm>
          </p:grpSpPr>
          <p:sp>
            <p:nvSpPr>
              <p:cNvPr id="23" name="Freeform 23"/>
              <p:cNvSpPr/>
              <p:nvPr/>
            </p:nvSpPr>
            <p:spPr>
              <a:xfrm>
                <a:off x="0" y="0"/>
                <a:ext cx="1627809" cy="660400"/>
              </a:xfrm>
              <a:custGeom>
                <a:avLst/>
                <a:gdLst/>
                <a:ahLst/>
                <a:cxnLst/>
                <a:rect l="l" t="t" r="r" b="b"/>
                <a:pathLst>
                  <a:path w="1627809" h="660400">
                    <a:moveTo>
                      <a:pt x="1503348" y="660400"/>
                    </a:moveTo>
                    <a:lnTo>
                      <a:pt x="124460" y="660400"/>
                    </a:lnTo>
                    <a:cubicBezTo>
                      <a:pt x="55880" y="660400"/>
                      <a:pt x="0" y="604520"/>
                      <a:pt x="0" y="535940"/>
                    </a:cubicBezTo>
                    <a:lnTo>
                      <a:pt x="0" y="124460"/>
                    </a:lnTo>
                    <a:cubicBezTo>
                      <a:pt x="0" y="55880"/>
                      <a:pt x="55880" y="0"/>
                      <a:pt x="124460" y="0"/>
                    </a:cubicBezTo>
                    <a:lnTo>
                      <a:pt x="1503349" y="0"/>
                    </a:lnTo>
                    <a:cubicBezTo>
                      <a:pt x="1571928" y="0"/>
                      <a:pt x="1627809" y="55880"/>
                      <a:pt x="1627809" y="124460"/>
                    </a:cubicBezTo>
                    <a:lnTo>
                      <a:pt x="1627809" y="535940"/>
                    </a:lnTo>
                    <a:cubicBezTo>
                      <a:pt x="1627809" y="604520"/>
                      <a:pt x="1571928" y="660400"/>
                      <a:pt x="1503349" y="660400"/>
                    </a:cubicBezTo>
                    <a:close/>
                  </a:path>
                </a:pathLst>
              </a:custGeom>
              <a:solidFill>
                <a:srgbClr val="F8EDEB"/>
              </a:solidFill>
            </p:spPr>
          </p:sp>
        </p:grpSp>
      </p:grpSp>
      <p:grpSp>
        <p:nvGrpSpPr>
          <p:cNvPr id="24" name="Group 24"/>
          <p:cNvGrpSpPr/>
          <p:nvPr/>
        </p:nvGrpSpPr>
        <p:grpSpPr>
          <a:xfrm>
            <a:off x="12657624" y="7741421"/>
            <a:ext cx="5204668" cy="2254478"/>
            <a:chOff x="0" y="0"/>
            <a:chExt cx="6939557" cy="3005970"/>
          </a:xfrm>
        </p:grpSpPr>
        <p:grpSp>
          <p:nvGrpSpPr>
            <p:cNvPr id="25" name="Group 25"/>
            <p:cNvGrpSpPr/>
            <p:nvPr/>
          </p:nvGrpSpPr>
          <p:grpSpPr>
            <a:xfrm>
              <a:off x="229185" y="229185"/>
              <a:ext cx="6710372" cy="2776785"/>
              <a:chOff x="0" y="0"/>
              <a:chExt cx="1627808" cy="673595"/>
            </a:xfrm>
          </p:grpSpPr>
          <p:sp>
            <p:nvSpPr>
              <p:cNvPr id="26" name="Freeform 26"/>
              <p:cNvSpPr/>
              <p:nvPr/>
            </p:nvSpPr>
            <p:spPr>
              <a:xfrm>
                <a:off x="0" y="0"/>
                <a:ext cx="1627809" cy="673595"/>
              </a:xfrm>
              <a:custGeom>
                <a:avLst/>
                <a:gdLst/>
                <a:ahLst/>
                <a:cxnLst/>
                <a:rect l="l" t="t" r="r" b="b"/>
                <a:pathLst>
                  <a:path w="1627809" h="673595">
                    <a:moveTo>
                      <a:pt x="1503348" y="673595"/>
                    </a:moveTo>
                    <a:lnTo>
                      <a:pt x="124460" y="673595"/>
                    </a:lnTo>
                    <a:cubicBezTo>
                      <a:pt x="55880" y="673595"/>
                      <a:pt x="0" y="617715"/>
                      <a:pt x="0" y="549135"/>
                    </a:cubicBezTo>
                    <a:lnTo>
                      <a:pt x="0" y="124460"/>
                    </a:lnTo>
                    <a:cubicBezTo>
                      <a:pt x="0" y="55880"/>
                      <a:pt x="55880" y="0"/>
                      <a:pt x="124460" y="0"/>
                    </a:cubicBezTo>
                    <a:lnTo>
                      <a:pt x="1503349" y="0"/>
                    </a:lnTo>
                    <a:cubicBezTo>
                      <a:pt x="1571928" y="0"/>
                      <a:pt x="1627809" y="55880"/>
                      <a:pt x="1627809" y="124460"/>
                    </a:cubicBezTo>
                    <a:lnTo>
                      <a:pt x="1627809" y="549135"/>
                    </a:lnTo>
                    <a:cubicBezTo>
                      <a:pt x="1627809" y="617715"/>
                      <a:pt x="1571928" y="673595"/>
                      <a:pt x="1503349" y="673595"/>
                    </a:cubicBezTo>
                    <a:close/>
                  </a:path>
                </a:pathLst>
              </a:custGeom>
              <a:solidFill>
                <a:srgbClr val="F6A400"/>
              </a:solidFill>
            </p:spPr>
          </p:sp>
        </p:grpSp>
        <p:grpSp>
          <p:nvGrpSpPr>
            <p:cNvPr id="27" name="Group 27"/>
            <p:cNvGrpSpPr/>
            <p:nvPr/>
          </p:nvGrpSpPr>
          <p:grpSpPr>
            <a:xfrm>
              <a:off x="0" y="0"/>
              <a:ext cx="6710372" cy="2722390"/>
              <a:chOff x="0" y="0"/>
              <a:chExt cx="1627808" cy="660400"/>
            </a:xfrm>
          </p:grpSpPr>
          <p:sp>
            <p:nvSpPr>
              <p:cNvPr id="28" name="Freeform 28"/>
              <p:cNvSpPr/>
              <p:nvPr/>
            </p:nvSpPr>
            <p:spPr>
              <a:xfrm>
                <a:off x="0" y="0"/>
                <a:ext cx="1627809" cy="660400"/>
              </a:xfrm>
              <a:custGeom>
                <a:avLst/>
                <a:gdLst/>
                <a:ahLst/>
                <a:cxnLst/>
                <a:rect l="l" t="t" r="r" b="b"/>
                <a:pathLst>
                  <a:path w="1627809" h="660400">
                    <a:moveTo>
                      <a:pt x="1503348" y="660400"/>
                    </a:moveTo>
                    <a:lnTo>
                      <a:pt x="124460" y="660400"/>
                    </a:lnTo>
                    <a:cubicBezTo>
                      <a:pt x="55880" y="660400"/>
                      <a:pt x="0" y="604520"/>
                      <a:pt x="0" y="535940"/>
                    </a:cubicBezTo>
                    <a:lnTo>
                      <a:pt x="0" y="124460"/>
                    </a:lnTo>
                    <a:cubicBezTo>
                      <a:pt x="0" y="55880"/>
                      <a:pt x="55880" y="0"/>
                      <a:pt x="124460" y="0"/>
                    </a:cubicBezTo>
                    <a:lnTo>
                      <a:pt x="1503349" y="0"/>
                    </a:lnTo>
                    <a:cubicBezTo>
                      <a:pt x="1571928" y="0"/>
                      <a:pt x="1627809" y="55880"/>
                      <a:pt x="1627809" y="124460"/>
                    </a:cubicBezTo>
                    <a:lnTo>
                      <a:pt x="1627809" y="535940"/>
                    </a:lnTo>
                    <a:cubicBezTo>
                      <a:pt x="1627809" y="604520"/>
                      <a:pt x="1571928" y="660400"/>
                      <a:pt x="1503349" y="660400"/>
                    </a:cubicBezTo>
                    <a:close/>
                  </a:path>
                </a:pathLst>
              </a:custGeom>
              <a:solidFill>
                <a:srgbClr val="F8EDEB"/>
              </a:solidFill>
            </p:spPr>
          </p:sp>
        </p:grpSp>
      </p:grpSp>
      <p:sp>
        <p:nvSpPr>
          <p:cNvPr id="29" name="AutoShape 29"/>
          <p:cNvSpPr/>
          <p:nvPr/>
        </p:nvSpPr>
        <p:spPr>
          <a:xfrm rot="20321">
            <a:off x="9700159" y="1266825"/>
            <a:ext cx="3222600" cy="0"/>
          </a:xfrm>
          <a:prstGeom prst="line">
            <a:avLst/>
          </a:prstGeom>
          <a:ln w="85725" cap="rnd">
            <a:solidFill>
              <a:srgbClr val="242424"/>
            </a:solidFill>
            <a:prstDash val="sysDot"/>
            <a:headEnd type="oval" w="lg" len="lg"/>
            <a:tailEnd type="oval" w="lg" len="lg"/>
          </a:ln>
        </p:spPr>
      </p:sp>
      <p:sp>
        <p:nvSpPr>
          <p:cNvPr id="30" name="AutoShape 30"/>
          <p:cNvSpPr/>
          <p:nvPr/>
        </p:nvSpPr>
        <p:spPr>
          <a:xfrm rot="20321">
            <a:off x="9700159" y="3818617"/>
            <a:ext cx="3222600" cy="0"/>
          </a:xfrm>
          <a:prstGeom prst="line">
            <a:avLst/>
          </a:prstGeom>
          <a:ln w="85725" cap="rnd">
            <a:solidFill>
              <a:srgbClr val="242424"/>
            </a:solidFill>
            <a:prstDash val="sysDot"/>
            <a:headEnd type="oval" w="lg" len="lg"/>
            <a:tailEnd type="oval" w="lg" len="lg"/>
          </a:ln>
        </p:spPr>
      </p:sp>
      <p:sp>
        <p:nvSpPr>
          <p:cNvPr id="31" name="AutoShape 31"/>
          <p:cNvSpPr/>
          <p:nvPr/>
        </p:nvSpPr>
        <p:spPr>
          <a:xfrm rot="20321">
            <a:off x="9700159" y="6249935"/>
            <a:ext cx="3222600" cy="0"/>
          </a:xfrm>
          <a:prstGeom prst="line">
            <a:avLst/>
          </a:prstGeom>
          <a:ln w="85725" cap="rnd">
            <a:solidFill>
              <a:srgbClr val="242424"/>
            </a:solidFill>
            <a:prstDash val="sysDot"/>
            <a:headEnd type="oval" w="lg" len="lg"/>
            <a:tailEnd type="oval" w="lg" len="lg"/>
          </a:ln>
        </p:spPr>
      </p:sp>
      <p:sp>
        <p:nvSpPr>
          <p:cNvPr id="32" name="AutoShape 32"/>
          <p:cNvSpPr/>
          <p:nvPr/>
        </p:nvSpPr>
        <p:spPr>
          <a:xfrm rot="20321">
            <a:off x="9700159" y="8681253"/>
            <a:ext cx="3222600" cy="0"/>
          </a:xfrm>
          <a:prstGeom prst="line">
            <a:avLst/>
          </a:prstGeom>
          <a:ln w="85725" cap="rnd">
            <a:solidFill>
              <a:srgbClr val="242424"/>
            </a:solidFill>
            <a:prstDash val="sysDot"/>
            <a:headEnd type="oval" w="lg" len="lg"/>
            <a:tailEnd type="oval" w="lg" len="lg"/>
          </a:ln>
        </p:spPr>
      </p:sp>
      <p:sp>
        <p:nvSpPr>
          <p:cNvPr id="34" name="TextBox 34"/>
          <p:cNvSpPr txBox="1"/>
          <p:nvPr/>
        </p:nvSpPr>
        <p:spPr>
          <a:xfrm>
            <a:off x="13205178" y="518885"/>
            <a:ext cx="4202780" cy="1477328"/>
          </a:xfrm>
          <a:prstGeom prst="rect">
            <a:avLst/>
          </a:prstGeom>
        </p:spPr>
        <p:txBody>
          <a:bodyPr wrap="square" lIns="0" tIns="0" rIns="0" bIns="0" rtlCol="0" anchor="t">
            <a:spAutoFit/>
          </a:bodyPr>
          <a:lstStyle/>
          <a:p>
            <a:pPr algn="ctr"/>
            <a:r>
              <a:rPr lang="en-US" sz="2400" dirty="0">
                <a:solidFill>
                  <a:srgbClr val="242424"/>
                </a:solidFill>
                <a:latin typeface="Montserrat"/>
              </a:rPr>
              <a:t>A ride-hailing app could use the API to identify and avoid crime hotspots when routing drivers and riders.</a:t>
            </a:r>
          </a:p>
        </p:txBody>
      </p:sp>
      <p:sp>
        <p:nvSpPr>
          <p:cNvPr id="35" name="TextBox 35"/>
          <p:cNvSpPr txBox="1"/>
          <p:nvPr/>
        </p:nvSpPr>
        <p:spPr>
          <a:xfrm>
            <a:off x="13085095" y="5314977"/>
            <a:ext cx="4489815" cy="1985159"/>
          </a:xfrm>
          <a:prstGeom prst="rect">
            <a:avLst/>
          </a:prstGeom>
        </p:spPr>
        <p:txBody>
          <a:bodyPr wrap="square" lIns="0" tIns="0" rIns="0" bIns="0" rtlCol="0" anchor="t">
            <a:spAutoFit/>
          </a:bodyPr>
          <a:lstStyle/>
          <a:p>
            <a:pPr algn="ctr"/>
            <a:r>
              <a:rPr lang="en-US" sz="2150" dirty="0">
                <a:solidFill>
                  <a:srgbClr val="242424"/>
                </a:solidFill>
                <a:latin typeface="Montserrat"/>
              </a:rPr>
              <a:t>A real estate website could use the API to provide information on crime rates in different neighborhoods, so that homebuyers can make informed decisions.</a:t>
            </a:r>
          </a:p>
        </p:txBody>
      </p:sp>
      <p:sp>
        <p:nvSpPr>
          <p:cNvPr id="36" name="TextBox 36"/>
          <p:cNvSpPr txBox="1"/>
          <p:nvPr/>
        </p:nvSpPr>
        <p:spPr>
          <a:xfrm>
            <a:off x="13226967" y="2935665"/>
            <a:ext cx="4237873" cy="1734449"/>
          </a:xfrm>
          <a:prstGeom prst="rect">
            <a:avLst/>
          </a:prstGeom>
        </p:spPr>
        <p:txBody>
          <a:bodyPr wrap="square" lIns="0" tIns="0" rIns="0" bIns="0" rtlCol="0" anchor="t">
            <a:spAutoFit/>
          </a:bodyPr>
          <a:lstStyle/>
          <a:p>
            <a:pPr algn="ctr"/>
            <a:r>
              <a:rPr lang="en-US" sz="2254" dirty="0">
                <a:solidFill>
                  <a:srgbClr val="242424"/>
                </a:solidFill>
                <a:latin typeface="Montserrat"/>
              </a:rPr>
              <a:t>A mapping app could use the API to display crime hotspots on its maps, so that users can be aware of the risks in their area.</a:t>
            </a:r>
          </a:p>
        </p:txBody>
      </p:sp>
      <p:sp>
        <p:nvSpPr>
          <p:cNvPr id="37" name="TextBox 37"/>
          <p:cNvSpPr txBox="1"/>
          <p:nvPr/>
        </p:nvSpPr>
        <p:spPr>
          <a:xfrm>
            <a:off x="13307226" y="7982892"/>
            <a:ext cx="3998684" cy="1415772"/>
          </a:xfrm>
          <a:prstGeom prst="rect">
            <a:avLst/>
          </a:prstGeom>
        </p:spPr>
        <p:txBody>
          <a:bodyPr lIns="0" tIns="0" rIns="0" bIns="0" rtlCol="0" anchor="t">
            <a:spAutoFit/>
          </a:bodyPr>
          <a:lstStyle/>
          <a:p>
            <a:pPr algn="ctr"/>
            <a:r>
              <a:rPr lang="en-US" sz="2300" dirty="0">
                <a:solidFill>
                  <a:srgbClr val="242424"/>
                </a:solidFill>
                <a:latin typeface="Montserrat"/>
              </a:rPr>
              <a:t>A security company could use the API to develop new security solutions that target crime hotspots.</a:t>
            </a:r>
          </a:p>
        </p:txBody>
      </p:sp>
      <p:sp>
        <p:nvSpPr>
          <p:cNvPr id="38" name="TextBox 37">
            <a:extLst>
              <a:ext uri="{FF2B5EF4-FFF2-40B4-BE49-F238E27FC236}">
                <a16:creationId xmlns:a16="http://schemas.microsoft.com/office/drawing/2014/main" id="{34FA2975-D051-6A85-9E39-136B02551AD5}"/>
              </a:ext>
            </a:extLst>
          </p:cNvPr>
          <p:cNvSpPr txBox="1"/>
          <p:nvPr/>
        </p:nvSpPr>
        <p:spPr>
          <a:xfrm>
            <a:off x="860698" y="3232009"/>
            <a:ext cx="8124052" cy="3170099"/>
          </a:xfrm>
          <a:prstGeom prst="rect">
            <a:avLst/>
          </a:prstGeom>
          <a:noFill/>
        </p:spPr>
        <p:txBody>
          <a:bodyPr wrap="square" rtlCol="0">
            <a:spAutoFit/>
          </a:bodyPr>
          <a:lstStyle/>
          <a:p>
            <a:pPr algn="ctr"/>
            <a:r>
              <a:rPr lang="en-US" sz="4000" dirty="0">
                <a:latin typeface="Franklin Gothic Heavy" panose="020B0903020102020204" pitchFamily="34" charset="0"/>
              </a:rPr>
              <a:t>T</a:t>
            </a:r>
            <a:r>
              <a:rPr lang="en-US" sz="4000" b="0" i="0" dirty="0">
                <a:effectLst/>
                <a:latin typeface="Franklin Gothic Heavy" panose="020B0903020102020204" pitchFamily="34" charset="0"/>
              </a:rPr>
              <a:t>his project can have a positive impact on society by making communities safer and by helping businesses to develop safer products and services.</a:t>
            </a:r>
            <a:endParaRPr lang="en-IN" sz="4000" dirty="0">
              <a:latin typeface="Franklin Gothic Heavy" panose="020B09030201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EDEB"/>
        </a:solidFill>
        <a:effectLst/>
      </p:bgPr>
    </p:bg>
    <p:spTree>
      <p:nvGrpSpPr>
        <p:cNvPr id="1" name=""/>
        <p:cNvGrpSpPr/>
        <p:nvPr/>
      </p:nvGrpSpPr>
      <p:grpSpPr>
        <a:xfrm>
          <a:off x="0" y="0"/>
          <a:ext cx="0" cy="0"/>
          <a:chOff x="0" y="0"/>
          <a:chExt cx="0" cy="0"/>
        </a:xfrm>
      </p:grpSpPr>
      <p:sp>
        <p:nvSpPr>
          <p:cNvPr id="2" name="Freeform 2"/>
          <p:cNvSpPr/>
          <p:nvPr/>
        </p:nvSpPr>
        <p:spPr>
          <a:xfrm rot="-9237351">
            <a:off x="-10290039" y="2074625"/>
            <a:ext cx="20147551" cy="15966934"/>
          </a:xfrm>
          <a:custGeom>
            <a:avLst/>
            <a:gdLst/>
            <a:ahLst/>
            <a:cxnLst/>
            <a:rect l="l" t="t" r="r" b="b"/>
            <a:pathLst>
              <a:path w="20147551" h="15966934">
                <a:moveTo>
                  <a:pt x="0" y="0"/>
                </a:moveTo>
                <a:lnTo>
                  <a:pt x="20147550" y="0"/>
                </a:lnTo>
                <a:lnTo>
                  <a:pt x="20147550" y="15966933"/>
                </a:lnTo>
                <a:lnTo>
                  <a:pt x="0" y="15966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237351">
            <a:off x="7507251" y="-6954767"/>
            <a:ext cx="20147551" cy="15966934"/>
          </a:xfrm>
          <a:custGeom>
            <a:avLst/>
            <a:gdLst/>
            <a:ahLst/>
            <a:cxnLst/>
            <a:rect l="l" t="t" r="r" b="b"/>
            <a:pathLst>
              <a:path w="20147551" h="15966934">
                <a:moveTo>
                  <a:pt x="0" y="0"/>
                </a:moveTo>
                <a:lnTo>
                  <a:pt x="20147551" y="0"/>
                </a:lnTo>
                <a:lnTo>
                  <a:pt x="20147551" y="15966934"/>
                </a:lnTo>
                <a:lnTo>
                  <a:pt x="0" y="15966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938834" y="6185733"/>
            <a:ext cx="3086100" cy="552758"/>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sp>
      <p:sp>
        <p:nvSpPr>
          <p:cNvPr id="18" name="TextBox 18"/>
          <p:cNvSpPr txBox="1"/>
          <p:nvPr/>
        </p:nvSpPr>
        <p:spPr>
          <a:xfrm>
            <a:off x="1447800" y="1320933"/>
            <a:ext cx="10526655" cy="1384995"/>
          </a:xfrm>
          <a:prstGeom prst="rect">
            <a:avLst/>
          </a:prstGeom>
        </p:spPr>
        <p:txBody>
          <a:bodyPr lIns="0" tIns="0" rIns="0" bIns="0" rtlCol="0" anchor="t">
            <a:spAutoFit/>
          </a:bodyPr>
          <a:lstStyle/>
          <a:p>
            <a:pPr marL="0" lvl="0" indent="0" algn="l">
              <a:lnSpc>
                <a:spcPts val="10800"/>
              </a:lnSpc>
              <a:spcBef>
                <a:spcPct val="0"/>
              </a:spcBef>
            </a:pPr>
            <a:r>
              <a:rPr lang="en-US" sz="9000" dirty="0">
                <a:solidFill>
                  <a:srgbClr val="242424"/>
                </a:solidFill>
                <a:latin typeface="Cooper Hewitt Heavy"/>
              </a:rPr>
              <a:t>Technologies Used</a:t>
            </a:r>
          </a:p>
        </p:txBody>
      </p:sp>
      <p:grpSp>
        <p:nvGrpSpPr>
          <p:cNvPr id="23" name="Group 2">
            <a:extLst>
              <a:ext uri="{FF2B5EF4-FFF2-40B4-BE49-F238E27FC236}">
                <a16:creationId xmlns:a16="http://schemas.microsoft.com/office/drawing/2014/main" id="{C36B2949-04BE-2336-12CF-D6C2AC1415B2}"/>
              </a:ext>
            </a:extLst>
          </p:cNvPr>
          <p:cNvGrpSpPr/>
          <p:nvPr/>
        </p:nvGrpSpPr>
        <p:grpSpPr>
          <a:xfrm>
            <a:off x="1686689" y="4294807"/>
            <a:ext cx="14338430" cy="4906417"/>
            <a:chOff x="0" y="0"/>
            <a:chExt cx="1627808" cy="1789874"/>
          </a:xfrm>
        </p:grpSpPr>
        <p:sp>
          <p:nvSpPr>
            <p:cNvPr id="24" name="Freeform 3">
              <a:extLst>
                <a:ext uri="{FF2B5EF4-FFF2-40B4-BE49-F238E27FC236}">
                  <a16:creationId xmlns:a16="http://schemas.microsoft.com/office/drawing/2014/main" id="{B4F699A6-536B-7DFC-E473-E87C54232C17}"/>
                </a:ext>
              </a:extLst>
            </p:cNvPr>
            <p:cNvSpPr/>
            <p:nvPr/>
          </p:nvSpPr>
          <p:spPr>
            <a:xfrm>
              <a:off x="0" y="0"/>
              <a:ext cx="1627809" cy="1789874"/>
            </a:xfrm>
            <a:custGeom>
              <a:avLst/>
              <a:gdLst/>
              <a:ahLst/>
              <a:cxnLst/>
              <a:rect l="l" t="t" r="r" b="b"/>
              <a:pathLst>
                <a:path w="1627809" h="1789874">
                  <a:moveTo>
                    <a:pt x="1503348" y="1789874"/>
                  </a:moveTo>
                  <a:lnTo>
                    <a:pt x="124460" y="1789874"/>
                  </a:lnTo>
                  <a:cubicBezTo>
                    <a:pt x="55880" y="1789874"/>
                    <a:pt x="0" y="1733994"/>
                    <a:pt x="0" y="1665414"/>
                  </a:cubicBezTo>
                  <a:lnTo>
                    <a:pt x="0" y="124460"/>
                  </a:lnTo>
                  <a:cubicBezTo>
                    <a:pt x="0" y="55880"/>
                    <a:pt x="55880" y="0"/>
                    <a:pt x="124460" y="0"/>
                  </a:cubicBezTo>
                  <a:lnTo>
                    <a:pt x="1503349" y="0"/>
                  </a:lnTo>
                  <a:cubicBezTo>
                    <a:pt x="1571928" y="0"/>
                    <a:pt x="1627809" y="55880"/>
                    <a:pt x="1627809" y="124460"/>
                  </a:cubicBezTo>
                  <a:lnTo>
                    <a:pt x="1627809" y="1665414"/>
                  </a:lnTo>
                  <a:cubicBezTo>
                    <a:pt x="1627809" y="1733994"/>
                    <a:pt x="1571928" y="1789874"/>
                    <a:pt x="1503349" y="1789874"/>
                  </a:cubicBezTo>
                  <a:close/>
                </a:path>
              </a:pathLst>
            </a:custGeom>
            <a:solidFill>
              <a:srgbClr val="F6A400"/>
            </a:solidFill>
          </p:spPr>
        </p:sp>
      </p:grpSp>
      <p:sp>
        <p:nvSpPr>
          <p:cNvPr id="29" name="Freeform 5">
            <a:extLst>
              <a:ext uri="{FF2B5EF4-FFF2-40B4-BE49-F238E27FC236}">
                <a16:creationId xmlns:a16="http://schemas.microsoft.com/office/drawing/2014/main" id="{6142CD7E-1A6B-F877-9DA1-0C44D316F790}"/>
              </a:ext>
            </a:extLst>
          </p:cNvPr>
          <p:cNvSpPr/>
          <p:nvPr/>
        </p:nvSpPr>
        <p:spPr>
          <a:xfrm>
            <a:off x="2118175" y="4702327"/>
            <a:ext cx="13307754" cy="4022573"/>
          </a:xfrm>
          <a:custGeom>
            <a:avLst/>
            <a:gdLst/>
            <a:ahLst/>
            <a:cxnLst/>
            <a:rect l="l" t="t" r="r" b="b"/>
            <a:pathLst>
              <a:path w="1627809" h="1789874">
                <a:moveTo>
                  <a:pt x="1503348" y="1789874"/>
                </a:moveTo>
                <a:lnTo>
                  <a:pt x="124460" y="1789874"/>
                </a:lnTo>
                <a:cubicBezTo>
                  <a:pt x="55880" y="1789874"/>
                  <a:pt x="0" y="1733994"/>
                  <a:pt x="0" y="1665414"/>
                </a:cubicBezTo>
                <a:lnTo>
                  <a:pt x="0" y="124460"/>
                </a:lnTo>
                <a:cubicBezTo>
                  <a:pt x="0" y="55880"/>
                  <a:pt x="55880" y="0"/>
                  <a:pt x="124460" y="0"/>
                </a:cubicBezTo>
                <a:lnTo>
                  <a:pt x="1503349" y="0"/>
                </a:lnTo>
                <a:cubicBezTo>
                  <a:pt x="1571928" y="0"/>
                  <a:pt x="1627809" y="55880"/>
                  <a:pt x="1627809" y="124460"/>
                </a:cubicBezTo>
                <a:lnTo>
                  <a:pt x="1627809" y="1665414"/>
                </a:lnTo>
                <a:cubicBezTo>
                  <a:pt x="1627809" y="1733994"/>
                  <a:pt x="1571928" y="1789874"/>
                  <a:pt x="1503349" y="1789874"/>
                </a:cubicBezTo>
                <a:close/>
              </a:path>
            </a:pathLst>
          </a:custGeom>
          <a:solidFill>
            <a:srgbClr val="F8EDEB"/>
          </a:solidFill>
        </p:spPr>
        <p:txBody>
          <a:bodyPr/>
          <a:lstStyle/>
          <a:p>
            <a:endParaRPr lang="en-IN" dirty="0"/>
          </a:p>
        </p:txBody>
      </p:sp>
      <p:sp>
        <p:nvSpPr>
          <p:cNvPr id="38" name="Freeform 15">
            <a:extLst>
              <a:ext uri="{FF2B5EF4-FFF2-40B4-BE49-F238E27FC236}">
                <a16:creationId xmlns:a16="http://schemas.microsoft.com/office/drawing/2014/main" id="{74AF417B-3D49-321E-BFDE-8FBB14487CD8}"/>
              </a:ext>
            </a:extLst>
          </p:cNvPr>
          <p:cNvSpPr/>
          <p:nvPr/>
        </p:nvSpPr>
        <p:spPr>
          <a:xfrm>
            <a:off x="2430553" y="4284059"/>
            <a:ext cx="1777313" cy="1969478"/>
          </a:xfrm>
          <a:custGeom>
            <a:avLst/>
            <a:gdLst/>
            <a:ahLst/>
            <a:cxnLst/>
            <a:rect l="l" t="t" r="r" b="b"/>
            <a:pathLst>
              <a:path w="935274" h="1036397">
                <a:moveTo>
                  <a:pt x="467637" y="0"/>
                </a:moveTo>
                <a:cubicBezTo>
                  <a:pt x="209368" y="0"/>
                  <a:pt x="0" y="232005"/>
                  <a:pt x="0" y="518198"/>
                </a:cubicBezTo>
                <a:cubicBezTo>
                  <a:pt x="0" y="804392"/>
                  <a:pt x="209368" y="1036397"/>
                  <a:pt x="467637" y="1036397"/>
                </a:cubicBezTo>
                <a:cubicBezTo>
                  <a:pt x="725906" y="1036397"/>
                  <a:pt x="935274" y="804392"/>
                  <a:pt x="935274" y="518198"/>
                </a:cubicBezTo>
                <a:cubicBezTo>
                  <a:pt x="935274" y="232005"/>
                  <a:pt x="725906" y="0"/>
                  <a:pt x="467637" y="0"/>
                </a:cubicBezTo>
                <a:close/>
              </a:path>
            </a:pathLst>
          </a:custGeom>
          <a:solidFill>
            <a:srgbClr val="000000">
              <a:alpha val="0"/>
            </a:srgbClr>
          </a:solidFill>
          <a:ln cap="sq">
            <a:noFill/>
            <a:prstDash val="solid"/>
            <a:miter/>
          </a:ln>
        </p:spPr>
      </p:sp>
      <p:pic>
        <p:nvPicPr>
          <p:cNvPr id="1026" name="Picture 2" descr="Figma's new icon | Figma Blog">
            <a:extLst>
              <a:ext uri="{FF2B5EF4-FFF2-40B4-BE49-F238E27FC236}">
                <a16:creationId xmlns:a16="http://schemas.microsoft.com/office/drawing/2014/main" id="{9B525128-D28D-4975-A858-78BE286F2B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1028" y="4985842"/>
            <a:ext cx="15430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Visual Studio Code - Wikiversity">
            <a:extLst>
              <a:ext uri="{FF2B5EF4-FFF2-40B4-BE49-F238E27FC236}">
                <a16:creationId xmlns:a16="http://schemas.microsoft.com/office/drawing/2014/main" id="{62F18CCF-6284-1276-99CE-6091B22362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36855" y="6898626"/>
            <a:ext cx="1054555" cy="10545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ML | Coding Help Wikia | Fandom">
            <a:extLst>
              <a:ext uri="{FF2B5EF4-FFF2-40B4-BE49-F238E27FC236}">
                <a16:creationId xmlns:a16="http://schemas.microsoft.com/office/drawing/2014/main" id="{81A35AB5-9822-10E4-A875-33C6D0C708F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216" r="24900"/>
          <a:stretch/>
        </p:blipFill>
        <p:spPr bwMode="auto">
          <a:xfrm>
            <a:off x="2631617" y="6931608"/>
            <a:ext cx="1144624" cy="11809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ython | Rootstack">
            <a:extLst>
              <a:ext uri="{FF2B5EF4-FFF2-40B4-BE49-F238E27FC236}">
                <a16:creationId xmlns:a16="http://schemas.microsoft.com/office/drawing/2014/main" id="{60C5126D-4439-BB70-8FD6-A4E5B1BBC77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24034" y="5110325"/>
            <a:ext cx="2267183" cy="12752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Breve história do Git, o controle de versão mais adotado pelos  desenvolvedores do mundo inteiro. | by Dʯh Almeida | Medium">
            <a:extLst>
              <a:ext uri="{FF2B5EF4-FFF2-40B4-BE49-F238E27FC236}">
                <a16:creationId xmlns:a16="http://schemas.microsoft.com/office/drawing/2014/main" id="{5B507579-4562-1156-7A28-9F5C47B4C8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2227" y="6635897"/>
            <a:ext cx="1710431" cy="17104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and symbol, meaning, history, PNG, brand">
            <a:extLst>
              <a:ext uri="{FF2B5EF4-FFF2-40B4-BE49-F238E27FC236}">
                <a16:creationId xmlns:a16="http://schemas.microsoft.com/office/drawing/2014/main" id="{686C9BF2-0F7E-6977-D24A-5B1A498E67E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97111" y="6680570"/>
            <a:ext cx="2650073" cy="14906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eat-sheet for Google Colab. In this tutorial, you will learn how to… | by  Tanu N Prabhu | Towards Data Science">
            <a:extLst>
              <a:ext uri="{FF2B5EF4-FFF2-40B4-BE49-F238E27FC236}">
                <a16:creationId xmlns:a16="http://schemas.microsoft.com/office/drawing/2014/main" id="{BB6AD6D0-6391-DB4D-B362-CE780C2E2F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88876" y="5175041"/>
            <a:ext cx="2410815" cy="1065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ndas (software) - Wikipedia">
            <a:extLst>
              <a:ext uri="{FF2B5EF4-FFF2-40B4-BE49-F238E27FC236}">
                <a16:creationId xmlns:a16="http://schemas.microsoft.com/office/drawing/2014/main" id="{8948BCC0-696C-9AE9-C474-7044AE4C72D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24394" y="5074959"/>
            <a:ext cx="2988718" cy="12079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lium: Discover the open source Python library - Data Science Courses |  DataScientest">
            <a:extLst>
              <a:ext uri="{FF2B5EF4-FFF2-40B4-BE49-F238E27FC236}">
                <a16:creationId xmlns:a16="http://schemas.microsoft.com/office/drawing/2014/main" id="{E50BB922-FC7F-AA85-EFFB-57C50BBDD31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1419" t="24855" r="19244" b="25626"/>
          <a:stretch/>
        </p:blipFill>
        <p:spPr bwMode="auto">
          <a:xfrm>
            <a:off x="9937934" y="4985842"/>
            <a:ext cx="3086100" cy="14134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0FEE150-F1C1-4258-4741-5E956EA367C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93654" y="6835961"/>
            <a:ext cx="1334888" cy="13348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Microsoft Office Logo in SVG Vector or PNG File Format - Logo.wine">
            <a:extLst>
              <a:ext uri="{FF2B5EF4-FFF2-40B4-BE49-F238E27FC236}">
                <a16:creationId xmlns:a16="http://schemas.microsoft.com/office/drawing/2014/main" id="{CBE68AD7-1E83-EB65-0754-95D7F6B345E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985926" y="6466941"/>
            <a:ext cx="3014360" cy="2009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978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533</Words>
  <Application>Microsoft Office PowerPoint</Application>
  <PresentationFormat>Custom</PresentationFormat>
  <Paragraphs>61</Paragraphs>
  <Slides>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Montserrat Bold</vt:lpstr>
      <vt:lpstr>Calibri</vt:lpstr>
      <vt:lpstr>Arial</vt:lpstr>
      <vt:lpstr>Cooper Hewitt Heavy</vt:lpstr>
      <vt:lpstr>Montserrat</vt:lpstr>
      <vt:lpstr>Franklin Gothic Heavy</vt:lpstr>
      <vt:lpstr>Cooper Hewitt Heavy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Yellow, Black and White 3D Illustrative How to Code Workshop Presentation</dc:title>
  <cp:lastModifiedBy>harshit chaudhary</cp:lastModifiedBy>
  <cp:revision>9</cp:revision>
  <dcterms:created xsi:type="dcterms:W3CDTF">2006-08-16T00:00:00Z</dcterms:created>
  <dcterms:modified xsi:type="dcterms:W3CDTF">2023-11-05T01:42:53Z</dcterms:modified>
  <dc:identifier>DAFzJmRlvx8</dc:identifier>
</cp:coreProperties>
</file>